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147474809" r:id="rId3"/>
    <p:sldId id="2147483311" r:id="rId4"/>
    <p:sldId id="2147474817" r:id="rId5"/>
    <p:sldId id="2147468981" r:id="rId6"/>
    <p:sldId id="2147468982" r:id="rId7"/>
    <p:sldId id="2147468979" r:id="rId8"/>
    <p:sldId id="2147483307" r:id="rId9"/>
    <p:sldId id="2147468985" r:id="rId10"/>
    <p:sldId id="2147474808" r:id="rId11"/>
    <p:sldId id="2147474812" r:id="rId12"/>
    <p:sldId id="2147474816" r:id="rId13"/>
    <p:sldId id="2147474814" r:id="rId14"/>
    <p:sldId id="2147483312" r:id="rId15"/>
    <p:sldId id="2147483313" r:id="rId16"/>
    <p:sldId id="258" r:id="rId17"/>
    <p:sldId id="2147483309" r:id="rId18"/>
    <p:sldId id="2147483314" r:id="rId19"/>
    <p:sldId id="2147483310" r:id="rId20"/>
    <p:sldId id="2147483315" r:id="rId21"/>
    <p:sldId id="301490852" r:id="rId22"/>
    <p:sldId id="2147474813" r:id="rId23"/>
    <p:sldId id="2147468980" r:id="rId24"/>
    <p:sldId id="2147468971" r:id="rId25"/>
    <p:sldId id="2147481444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7504"/>
  </p:normalViewPr>
  <p:slideViewPr>
    <p:cSldViewPr>
      <p:cViewPr varScale="1">
        <p:scale>
          <a:sx n="62" d="100"/>
          <a:sy n="62" d="100"/>
        </p:scale>
        <p:origin x="30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B8B4E-8E2F-41C7-B46E-C03801661198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A614C-043D-435A-A96C-1CB3C929C7B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41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85301-E931-44CC-AF10-E210455070B1}" type="slidenum">
              <a:rPr lang="it-IT" altLang="en-US" smtClean="0">
                <a:solidFill>
                  <a:srgbClr val="000000"/>
                </a:solidFill>
                <a:ea typeface="ＭＳ Ｐゴシック" pitchFamily="34" charset="-128"/>
              </a:rPr>
              <a:pPr/>
              <a:t>1</a:t>
            </a:fld>
            <a:endParaRPr lang="it-IT" altLang="en-US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35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dirty="0"/>
              <a:t>Cross over </a:t>
            </a:r>
            <a:r>
              <a:rPr lang="it-IT" dirty="0" err="1"/>
              <a:t>permitted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Median</a:t>
            </a:r>
            <a:r>
              <a:rPr lang="it-IT" dirty="0"/>
              <a:t> time on </a:t>
            </a:r>
            <a:r>
              <a:rPr lang="it-IT" dirty="0" err="1"/>
              <a:t>study</a:t>
            </a:r>
            <a:r>
              <a:rPr lang="it-IT" dirty="0"/>
              <a:t>: 16 m </a:t>
            </a:r>
            <a:r>
              <a:rPr lang="it-IT" dirty="0" err="1"/>
              <a:t>Nav</a:t>
            </a:r>
            <a:r>
              <a:rPr lang="it-IT" dirty="0"/>
              <a:t>, 7 m BAT</a:t>
            </a:r>
          </a:p>
          <a:p>
            <a:endParaRPr lang="it-IT" dirty="0"/>
          </a:p>
          <a:p>
            <a:r>
              <a:rPr lang="it-IT" dirty="0"/>
              <a:t>AML: 1.6% </a:t>
            </a:r>
            <a:r>
              <a:rPr lang="it-IT" dirty="0" err="1"/>
              <a:t>Nav</a:t>
            </a:r>
            <a:r>
              <a:rPr lang="it-IT" dirty="0"/>
              <a:t> vs 3.3% BAT</a:t>
            </a:r>
          </a:p>
          <a:p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CD34+ and VAF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correlate with SVR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TP53MUT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subclones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detected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on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study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in 19%,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all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pre-existing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1200" dirty="0" err="1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at</a:t>
            </a:r>
            <a:r>
              <a:rPr lang="it-IT" sz="1200" dirty="0">
                <a:solidFill>
                  <a:srgbClr val="282626"/>
                </a:solidFill>
                <a:effectLst/>
                <a:latin typeface="Century Gothic" panose="020B0502020202020204" pitchFamily="34" charset="0"/>
              </a:rPr>
              <a:t> baseline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At a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median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follow-up of 10.7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months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, the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most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common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hematologic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heme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) grade 3/4 treatment-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emergent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adverse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events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TEAEs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)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were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thrombocytopenia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(37% vs 21%), anemia (29% vs 25%), and neutropenia (24% vs 12%) with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navtemadlin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vs BAT,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respectively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.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Gastrointestinal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(GI) grade 3/4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TEAEs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were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diarrhea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(5% vs 2%), nausea (3% vs 0%), and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vomiting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(2% vs 0%) with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navtemadlin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vs BAT,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respectively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.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Mean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platelet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and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hemoglobin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levels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remained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stable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over the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course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of </a:t>
            </a:r>
            <a:r>
              <a:rPr lang="it-IT" b="0" i="0" dirty="0" err="1">
                <a:solidFill>
                  <a:srgbClr val="1A1A1A"/>
                </a:solidFill>
                <a:effectLst/>
                <a:latin typeface="acumin-pro"/>
              </a:rPr>
              <a:t>study</a:t>
            </a:r>
            <a:r>
              <a:rPr lang="it-IT" b="0" i="0" dirty="0">
                <a:solidFill>
                  <a:srgbClr val="1A1A1A"/>
                </a:solidFill>
                <a:effectLst/>
                <a:latin typeface="acumin-pro"/>
              </a:rPr>
              <a:t> treatment.</a:t>
            </a:r>
            <a:endParaRPr lang="en-US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b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BOREAS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closed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enrollment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Sep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2023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after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Kartos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decided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refocus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development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efforts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a double-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blind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pivotal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phase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3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navtemadlin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add-on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therapy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ruxolitinib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(POIESIS; KRT-232-115)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add-on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setting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allows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broader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patient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population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potential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derive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clinical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benefit and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potential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disease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modification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from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add-on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navtemadlin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earlier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their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disease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course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while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maintaining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their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JAKi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backbone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therapy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This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re-focus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prompted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by the impressive data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generated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from 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phase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2 KRT-232-109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presented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EHA 2023: 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Adding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navtemadlin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a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stable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dose of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rux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patients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who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achieved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 sub-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optimal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response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rux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SVR35/25 of 32% and 42% and TSS50 of 32%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Week 24 with a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manageable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safety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profile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Mascarenhas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EHA 2023). 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combination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demonstrated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compelling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pre-clinical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synergy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Clevenger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 EHA 2023).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decision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close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the BOREAS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was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due to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safety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concerns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patients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enrolled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the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study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were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allowed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to continue </a:t>
            </a:r>
            <a:r>
              <a:rPr lang="it-IT" sz="1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therapy</a:t>
            </a:r>
            <a:r>
              <a:rPr lang="it-IT" sz="1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it-IT" sz="10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Peripheral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blood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 CD34+ </a:t>
            </a: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cells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normal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range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 ≤7 </a:t>
            </a:r>
            <a:r>
              <a:rPr lang="it-IT" sz="1800" dirty="0" err="1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cells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/</a:t>
            </a:r>
            <a:r>
              <a:rPr lang="el-GR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μ</a:t>
            </a:r>
            <a:r>
              <a:rPr lang="it-IT" sz="1800" dirty="0">
                <a:solidFill>
                  <a:srgbClr val="7C7C7C"/>
                </a:solidFill>
                <a:effectLst/>
                <a:latin typeface="Roboto" panose="02000000000000000000" pitchFamily="2" charset="0"/>
              </a:rPr>
              <a:t>L. </a:t>
            </a:r>
            <a:endParaRPr lang="it-IT" dirty="0"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it-IT" sz="1200" dirty="0">
              <a:solidFill>
                <a:srgbClr val="282626"/>
              </a:solidFill>
              <a:effectLst/>
              <a:latin typeface="Century Gothic" panose="020B0502020202020204" pitchFamily="34" charset="0"/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BB17C-5912-F248-B713-3A4D04E7F0E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4910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A10E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KER-050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is an investigational, modified activin receptor type IIA ligand trap designed to inhibit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activin A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other select TGF-β superfamily ligands,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activin B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GDFs 8 and 11</a:t>
            </a:r>
          </a:p>
          <a:p>
            <a:pPr marL="458788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Potential to addresses ineffective hematopoiesis by promoting differentiation of erythroid and megakaryocytic precursors</a:t>
            </a:r>
          </a:p>
          <a:p>
            <a:endParaRPr lang="it-IT" dirty="0"/>
          </a:p>
          <a:p>
            <a:r>
              <a:rPr lang="it-IT" dirty="0" err="1"/>
              <a:t>SOTATERCept</a:t>
            </a:r>
            <a:r>
              <a:rPr lang="it-IT" dirty="0"/>
              <a:t> invece non dà </a:t>
            </a:r>
            <a:r>
              <a:rPr lang="it-IT" dirty="0" err="1"/>
              <a:t>risp</a:t>
            </a:r>
            <a:r>
              <a:rPr lang="it-IT" dirty="0"/>
              <a:t> di TI in corso di RUX</a:t>
            </a:r>
          </a:p>
          <a:p>
            <a:r>
              <a:rPr lang="it-IT" dirty="0"/>
              <a:t>ALK2 </a:t>
            </a:r>
            <a:r>
              <a:rPr lang="it-IT" dirty="0" err="1"/>
              <a:t>inh</a:t>
            </a:r>
            <a:r>
              <a:rPr lang="it-IT" dirty="0"/>
              <a:t>: non pare molto efficace x TD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28E6A5-2FE2-714F-B8AF-BC279282628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199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Hepcidin </a:t>
            </a:r>
            <a:r>
              <a:rPr lang="en-US" altLang="en-US" dirty="0">
                <a:ea typeface="Geneva"/>
              </a:rPr>
              <a:t>reduces uptake of dietary iron and release of iron from storage cells.</a:t>
            </a:r>
            <a:endParaRPr lang="en-US" dirty="0"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HJV/BMP/SMAD </a:t>
            </a:r>
            <a:r>
              <a:rPr lang="en-US" altLang="en-US" dirty="0">
                <a:ea typeface="Geneva"/>
              </a:rPr>
              <a:t>signaling pathway induces hepcidin expression. </a:t>
            </a:r>
            <a:r>
              <a:rPr lang="en-US" altLang="en-US" b="1" dirty="0">
                <a:ea typeface="Geneva"/>
              </a:rPr>
              <a:t>TMPRSS6</a:t>
            </a:r>
            <a:r>
              <a:rPr lang="en-US" altLang="en-US" dirty="0">
                <a:ea typeface="Geneva"/>
              </a:rPr>
              <a:t> is a </a:t>
            </a:r>
            <a:r>
              <a:rPr lang="en-US" altLang="en-US" b="1" dirty="0">
                <a:ea typeface="Geneva"/>
              </a:rPr>
              <a:t>negative </a:t>
            </a:r>
            <a:r>
              <a:rPr lang="en-US" altLang="en-US" dirty="0">
                <a:ea typeface="Geneva"/>
              </a:rPr>
              <a:t>regulator of this pathway. It is a serine protease which cleaves HJV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Hepcidin</a:t>
            </a:r>
            <a:r>
              <a:rPr lang="en-US" altLang="en-US" dirty="0">
                <a:ea typeface="Geneva"/>
              </a:rPr>
              <a:t> levels are low to normal in patients with Polycythemia Vera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dirty="0">
                <a:ea typeface="Geneva"/>
              </a:rPr>
              <a:t>19mer= 19 </a:t>
            </a:r>
            <a:r>
              <a:rPr lang="en-US" altLang="en-US" dirty="0" err="1">
                <a:ea typeface="Geneva"/>
              </a:rPr>
              <a:t>nucleotidi</a:t>
            </a:r>
            <a:endParaRPr lang="en-US" altLang="en-US" dirty="0">
              <a:ea typeface="Geneva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before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can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become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drugs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must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overcome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billion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years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evolutionary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defenses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designed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keep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invading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on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outside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cells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from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getting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the inside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cells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Not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surprisingly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significant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effort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been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placed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developing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 wide array of delivery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technologies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Foremost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these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been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development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 </a:t>
            </a:r>
            <a:r>
              <a:rPr lang="it-IT" b="0" i="1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-acetylgalactosamine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GalNAc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)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conjugates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for delivery to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liver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Tris-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GalNAc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binds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Asialoglycoprotein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receptor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that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highly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expressed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hepatocytes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resulting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rapid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endocytosis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While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exact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mechanism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escape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across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endosomal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lipid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bilayer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membrane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remains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unknown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sufficient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amounts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enter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cytoplasm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induce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robust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target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selective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RNAi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responses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it-IT" b="0" i="1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 vivo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 </a:t>
            </a: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Therapeutic hypothesis: </a:t>
            </a:r>
            <a:r>
              <a:rPr lang="en-US" dirty="0">
                <a:ea typeface="Geneva"/>
              </a:rPr>
              <a:t>inhibition of TMPRSS6  will raise hepcidin and reduce iron delivery to the bone marrow resulting in reduced erythropoiesis(shift from systemic to functional iron deficiency).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dirty="0">
              <a:ea typeface="Geneva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300" b="1" dirty="0"/>
              <a:t>Eligibility Criteria</a:t>
            </a:r>
            <a:endParaRPr lang="en-GB" sz="1300" dirty="0"/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PV diagnosis according to WHO 2016</a:t>
            </a:r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At least 3 phlebotomies in previous 6 months or 5 in previous 12 month to screening.</a:t>
            </a:r>
          </a:p>
          <a:p>
            <a:pPr marL="137160" lvl="2" indent="-137160"/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Cytoreductives</a:t>
            </a:r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 allowed if patient on stable dose for 12 weeks prior to screening and no planned dose changes.</a:t>
            </a:r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Platelets ≤ 1,000,000/</a:t>
            </a:r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, WBC ≤ 25,000/</a:t>
            </a:r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endParaRPr lang="en-GB" sz="13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dirty="0">
              <a:ea typeface="Geneva"/>
              <a:cs typeface="Calibri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BB17C-5912-F248-B713-3A4D04E7F0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Hepcidin </a:t>
            </a:r>
            <a:r>
              <a:rPr lang="en-US" altLang="en-US" dirty="0">
                <a:ea typeface="Geneva"/>
              </a:rPr>
              <a:t>reduces uptake of dietary iron and release of iron from storage cells.</a:t>
            </a:r>
            <a:endParaRPr lang="en-US" dirty="0"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HJV/BMP/SMAD </a:t>
            </a:r>
            <a:r>
              <a:rPr lang="en-US" altLang="en-US" dirty="0">
                <a:ea typeface="Geneva"/>
              </a:rPr>
              <a:t>signaling pathway induces hepcidin expression. </a:t>
            </a:r>
            <a:r>
              <a:rPr lang="en-US" altLang="en-US" b="1" dirty="0">
                <a:ea typeface="Geneva"/>
              </a:rPr>
              <a:t>TMPRSS6</a:t>
            </a:r>
            <a:r>
              <a:rPr lang="en-US" altLang="en-US" dirty="0">
                <a:ea typeface="Geneva"/>
              </a:rPr>
              <a:t> is a </a:t>
            </a:r>
            <a:r>
              <a:rPr lang="en-US" altLang="en-US" b="1" dirty="0">
                <a:ea typeface="Geneva"/>
              </a:rPr>
              <a:t>negative </a:t>
            </a:r>
            <a:r>
              <a:rPr lang="en-US" altLang="en-US" dirty="0">
                <a:ea typeface="Geneva"/>
              </a:rPr>
              <a:t>regulator of this pathway. It is a serine protease which cleaves HJV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Hepcidin</a:t>
            </a:r>
            <a:r>
              <a:rPr lang="en-US" altLang="en-US" dirty="0">
                <a:ea typeface="Geneva"/>
              </a:rPr>
              <a:t> levels are low to normal in patients with Polycythemia Vera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dirty="0">
                <a:ea typeface="Geneva"/>
              </a:rPr>
              <a:t>19mer= 19 </a:t>
            </a:r>
            <a:r>
              <a:rPr lang="en-US" altLang="en-US" dirty="0" err="1">
                <a:ea typeface="Geneva"/>
              </a:rPr>
              <a:t>nucleotidi</a:t>
            </a:r>
            <a:endParaRPr lang="en-US" altLang="en-US" dirty="0">
              <a:ea typeface="Geneva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before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can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become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drugs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must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overcome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billion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years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evolutionary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defenses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designed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keep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invading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on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outside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cells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from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getting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the inside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cells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Not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surprisingly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significant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effort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been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placed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developing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a wide array of delivery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technologies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Foremost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these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been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development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 </a:t>
            </a:r>
            <a:r>
              <a:rPr lang="it-IT" b="0" i="1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N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-acetylgalactosamine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(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GalNAc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)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conjugates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for delivery to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liver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Tris-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GalNAc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binds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Asialoglycoprotein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receptor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that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highly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expressed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hepatocytes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resulting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in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rapid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endocytosis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While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exact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mechanism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escape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across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endosomal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lipid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bilayer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membrane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remains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unknown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sufficient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amounts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of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siRNAs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enter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the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cytoplasm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to induce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robust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, target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selective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RNAi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it-IT" b="0" i="0" dirty="0" err="1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responses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it-IT" b="0" i="1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in vivo</a:t>
            </a:r>
            <a:r>
              <a:rPr lang="it-IT" b="0" i="0" dirty="0">
                <a:solidFill>
                  <a:srgbClr val="1B1B1B"/>
                </a:solidFill>
                <a:effectLst/>
                <a:latin typeface="Cambria" panose="02040503050406030204" pitchFamily="18" charset="0"/>
              </a:rPr>
              <a:t>. </a:t>
            </a: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altLang="en-US" dirty="0">
              <a:ea typeface="Geneva"/>
              <a:cs typeface="Calibri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b="1" dirty="0">
                <a:ea typeface="Geneva"/>
              </a:rPr>
              <a:t>Therapeutic hypothesis: </a:t>
            </a:r>
            <a:r>
              <a:rPr lang="en-US" dirty="0">
                <a:ea typeface="Geneva"/>
              </a:rPr>
              <a:t>inhibition of TMPRSS6  will raise hepcidin and reduce iron delivery to the bone marrow resulting in reduced erythropoiesis(shift from systemic to functional iron deficiency).</a:t>
            </a: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dirty="0">
              <a:ea typeface="Geneva"/>
              <a:cs typeface="Calibri"/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GB" sz="1300" b="1" dirty="0"/>
              <a:t>Eligibility Criteria</a:t>
            </a:r>
            <a:endParaRPr lang="en-GB" sz="1300" dirty="0"/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PV diagnosis according to WHO 2016</a:t>
            </a:r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At least 3 phlebotomies in previous 6 months or 5 in previous 12 month to screening.</a:t>
            </a:r>
          </a:p>
          <a:p>
            <a:pPr marL="137160" lvl="2" indent="-137160"/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Cytoreductives</a:t>
            </a:r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 allowed if patient on stable dose for 12 weeks prior to screening and no planned dose changes.</a:t>
            </a:r>
          </a:p>
          <a:p>
            <a:pPr marL="137160" lvl="2" indent="-137160"/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Platelets ≤ 1,000,000/</a:t>
            </a:r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r>
              <a:rPr lang="en-GB" sz="1300" b="0" dirty="0">
                <a:latin typeface="Arial" panose="020B0604020202020204" pitchFamily="34" charset="0"/>
                <a:cs typeface="Arial" panose="020B0604020202020204" pitchFamily="34" charset="0"/>
              </a:rPr>
              <a:t>, WBC ≤ 25,000/</a:t>
            </a:r>
            <a:r>
              <a:rPr lang="en-GB" sz="1300" b="0" dirty="0" err="1">
                <a:latin typeface="Arial" panose="020B0604020202020204" pitchFamily="34" charset="0"/>
                <a:cs typeface="Arial" panose="020B0604020202020204" pitchFamily="34" charset="0"/>
              </a:rPr>
              <a:t>uL</a:t>
            </a:r>
            <a:endParaRPr lang="en-GB" sz="13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3510" lvl="2" indent="-143510" defTabSz="914377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defRPr/>
            </a:pPr>
            <a:endParaRPr lang="en-US" dirty="0">
              <a:ea typeface="Geneva"/>
              <a:cs typeface="Calibri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CBB17C-5912-F248-B713-3A4D04E7F0E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4145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LSD1 inhibition impairs function of both “activated” megakaryocytes and malignant stem cells </a:t>
            </a:r>
          </a:p>
          <a:p>
            <a:r>
              <a:rPr lang="en-US" sz="1200" dirty="0"/>
              <a:t>Megakaryocytes produce cytokines and growth factors that drive bone marrow remodeling (MF)</a:t>
            </a:r>
            <a:endParaRPr lang="en-GB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0133E-0BC0-054B-B05A-712CC8B05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45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" type="tx">
  <p:cSld name="Titol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title"/>
          </p:nvPr>
        </p:nvSpPr>
        <p:spPr>
          <a:xfrm>
            <a:off x="587409" y="696630"/>
            <a:ext cx="8239163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D3965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body" idx="1"/>
          </p:nvPr>
        </p:nvSpPr>
        <p:spPr>
          <a:xfrm>
            <a:off x="587410" y="3433855"/>
            <a:ext cx="8007413" cy="10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171450" lvl="0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342900" lvl="1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514350" lvl="2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685800" lvl="3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857250" lvl="4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1028700" lvl="5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1200150" lvl="6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1371600" lvl="7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1543050" lvl="8" indent="-8572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3C3B"/>
              </a:buClr>
              <a:buSzPts val="1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4500563" y="6313584"/>
            <a:ext cx="138189" cy="41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675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53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5/16/25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‹N›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90454"/>
            <a:ext cx="8229600" cy="7135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D11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68923"/>
            <a:ext cx="8229600" cy="494790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5494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74320" y="1554480"/>
            <a:ext cx="8595836" cy="4358958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Click to edit Master text styles 20pt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‹N›</a:t>
            </a:fld>
            <a:endParaRPr lang="en-US"/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B745D78A-988D-409A-921A-78D719BA8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3844" y="6145859"/>
            <a:ext cx="8595360" cy="18256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"/>
            </a:lvl1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967B21-9A1B-2E35-EB4B-AF7D9E415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 32pt]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9190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10DB9-55D9-4713-A6CE-678366404FFA}" type="datetimeFigureOut">
              <a:rPr lang="it-IT" smtClean="0"/>
              <a:pPr/>
              <a:t>16/05/25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F16D9-6167-4951-9A4E-DB9BC42EBB4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3161142" y="0"/>
            <a:ext cx="6227762" cy="132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10" tIns="51054" rIns="102110" bIns="51054">
            <a:spAutoFit/>
          </a:bodyPr>
          <a:lstStyle/>
          <a:p>
            <a:pPr algn="ctr" defTabSz="1020763" eaLnBrk="1" hangingPunct="1">
              <a:lnSpc>
                <a:spcPct val="150000"/>
              </a:lnSpc>
            </a:pPr>
            <a:endParaRPr lang="it-IT" altLang="en-US" sz="2800" b="1" dirty="0">
              <a:solidFill>
                <a:srgbClr val="C00000"/>
              </a:solidFill>
              <a:latin typeface="Calibri" pitchFamily="34" charset="0"/>
              <a:ea typeface="ＭＳ Ｐゴシック" pitchFamily="34" charset="-128"/>
            </a:endParaRPr>
          </a:p>
          <a:p>
            <a:pPr algn="ctr" defTabSz="1020763">
              <a:lnSpc>
                <a:spcPct val="150000"/>
              </a:lnSpc>
            </a:pPr>
            <a:r>
              <a:rPr lang="it-IT" altLang="en-US" sz="2800" b="1" dirty="0">
                <a:solidFill>
                  <a:srgbClr val="C00000"/>
                </a:solidFill>
                <a:latin typeface="Calibri" pitchFamily="34" charset="0"/>
                <a:ea typeface="ＭＳ Ｐゴシック" pitchFamily="34" charset="-128"/>
              </a:rPr>
              <a:t>“Nuovi orizzonti farmacologici”</a:t>
            </a:r>
          </a:p>
        </p:txBody>
      </p:sp>
      <p:sp>
        <p:nvSpPr>
          <p:cNvPr id="14342" name="CasellaDiTesto 2"/>
          <p:cNvSpPr txBox="1">
            <a:spLocks noChangeArrowheads="1"/>
          </p:cNvSpPr>
          <p:nvPr/>
        </p:nvSpPr>
        <p:spPr bwMode="auto">
          <a:xfrm>
            <a:off x="4636628" y="1718987"/>
            <a:ext cx="3276792" cy="2571887"/>
          </a:xfrm>
          <a:prstGeom prst="rect">
            <a:avLst/>
          </a:prstGeom>
          <a:noFill/>
          <a:ln>
            <a:noFill/>
          </a:ln>
        </p:spPr>
        <p:txBody>
          <a:bodyPr wrap="none" lIns="78136" tIns="39067" rIns="78136" bIns="39067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defRPr/>
            </a:pPr>
            <a:r>
              <a:rPr lang="it-IT" altLang="en-US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Barbara Mora</a:t>
            </a:r>
          </a:p>
          <a:p>
            <a:pPr algn="ctr">
              <a:defRPr/>
            </a:pPr>
            <a:endParaRPr lang="it-IT" altLang="en-US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4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Ematologia, IRCCS Fondazione Ca’ </a:t>
            </a:r>
            <a:r>
              <a:rPr lang="it-IT" altLang="en-US" sz="1400" b="1" i="1" dirty="0" err="1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Granda</a:t>
            </a:r>
            <a:endParaRPr lang="it-IT" altLang="en-US" sz="14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endParaRPr lang="it-IT" altLang="en-US" sz="14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r>
              <a:rPr lang="it-IT" altLang="en-US" sz="1400" b="1" i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Ospedale Maggiore Policlinico, Milano</a:t>
            </a:r>
          </a:p>
          <a:p>
            <a:pPr algn="ctr">
              <a:defRPr/>
            </a:pPr>
            <a:endParaRPr lang="it-IT" altLang="en-US" sz="18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  <a:p>
            <a:pPr algn="ctr" eaLnBrk="1" hangingPunct="1">
              <a:defRPr/>
            </a:pPr>
            <a:endParaRPr lang="it-IT" altLang="en-US" sz="2700" b="1" i="1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9552" y="876739"/>
            <a:ext cx="345638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110" tIns="51054" rIns="102110" bIns="51054">
            <a:spAutoFit/>
          </a:bodyPr>
          <a:lstStyle/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Undicesima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Giornata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Fiorentina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dedicata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ai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pazienti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con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malattie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mieloproliferative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</a:t>
            </a: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croniche</a:t>
            </a:r>
            <a:endParaRPr lang="en-US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ct val="90000"/>
              </a:lnSpc>
            </a:pPr>
            <a:endParaRPr lang="it-IT" altLang="it-IT" sz="1700" b="1" dirty="0">
              <a:solidFill>
                <a:srgbClr val="003366"/>
              </a:solidFill>
              <a:latin typeface="Cambria" pitchFamily="18" charset="0"/>
              <a:cs typeface="Arial" charset="0"/>
            </a:endParaRPr>
          </a:p>
          <a:p>
            <a:pPr algn="ctr" defTabSz="872344">
              <a:lnSpc>
                <a:spcPts val="2393"/>
              </a:lnSpc>
            </a:pP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Sabato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17 </a:t>
            </a:r>
            <a:r>
              <a:rPr lang="en-US" altLang="it-IT" sz="1700" b="1" dirty="0" err="1">
                <a:solidFill>
                  <a:srgbClr val="003366"/>
                </a:solidFill>
                <a:latin typeface="Cambria" pitchFamily="18" charset="0"/>
                <a:cs typeface="Arial" charset="0"/>
              </a:rPr>
              <a:t>maggio</a:t>
            </a:r>
            <a:r>
              <a:rPr lang="en-US" altLang="it-IT" sz="1700" b="1" dirty="0">
                <a:solidFill>
                  <a:srgbClr val="003366"/>
                </a:solidFill>
                <a:latin typeface="Cambria" pitchFamily="18" charset="0"/>
                <a:cs typeface="Arial" charset="0"/>
              </a:rPr>
              <a:t> 2025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789040"/>
            <a:ext cx="7149333" cy="26969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C4771059-F501-054C-BB8D-1C509AD6F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36"/>
            <a:ext cx="9144000" cy="994172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studio di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 RESTORE con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Elritercept</a:t>
            </a:r>
            <a:b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862B859-7C6C-0A4E-8842-4DDD6CFC9B3A}"/>
              </a:ext>
            </a:extLst>
          </p:cNvPr>
          <p:cNvSpPr txBox="1"/>
          <p:nvPr/>
        </p:nvSpPr>
        <p:spPr>
          <a:xfrm>
            <a:off x="2835961" y="6525344"/>
            <a:ext cx="765312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Passamonti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Critical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2022; Harrison et al, ASH 2023; Harrison et al, EHA 2024; Harrison et al, ASH 2024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C6590A0-62E6-4749-9BFD-AE00B349678C}"/>
              </a:ext>
            </a:extLst>
          </p:cNvPr>
          <p:cNvSpPr txBox="1"/>
          <p:nvPr/>
        </p:nvSpPr>
        <p:spPr>
          <a:xfrm>
            <a:off x="4820047" y="3132027"/>
            <a:ext cx="1675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8FEF5F8-B8C5-F847-B333-8B994F932501}"/>
              </a:ext>
            </a:extLst>
          </p:cNvPr>
          <p:cNvSpPr txBox="1"/>
          <p:nvPr/>
        </p:nvSpPr>
        <p:spPr>
          <a:xfrm>
            <a:off x="2835961" y="1192568"/>
            <a:ext cx="6097486" cy="5182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Elritercept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inibisce molecole chiamate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Activine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le quali trasmettono un segnale di morte alle cellule progenitrici del sangue (emopoiesi inefficace)</a:t>
            </a:r>
          </a:p>
          <a:p>
            <a:pPr>
              <a:lnSpc>
                <a:spcPct val="150000"/>
              </a:lnSpc>
            </a:pPr>
            <a:endParaRPr lang="it-IT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=73 pazienti,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&lt;10 g/dl, PLT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≥25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000/mmc, somministrato da solo o insieme a RUX (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=44)</a:t>
            </a:r>
          </a:p>
          <a:p>
            <a:pPr>
              <a:lnSpc>
                <a:spcPct val="150000"/>
              </a:lnSpc>
            </a:pPr>
            <a:endParaRPr lang="it-IT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6 mesi: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Circa 50% dei pazienti hanno migliorato molto i valori di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Circa 30%  dei pazienti che trasfondevano non lo fanno più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Sembra dare risposte anche su piastrine, milza e sintomi</a:t>
            </a:r>
            <a:endParaRPr lang="it-IT" sz="1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135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sz="675" dirty="0"/>
          </a:p>
          <a:p>
            <a:endParaRPr lang="it-IT" sz="675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422E19-0847-684A-A7A1-BD124F8C0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53" y="2345105"/>
            <a:ext cx="2341182" cy="23817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C95ED2-69F3-C64E-8D7F-0ED28C9AEE12}"/>
              </a:ext>
            </a:extLst>
          </p:cNvPr>
          <p:cNvSpPr txBox="1"/>
          <p:nvPr/>
        </p:nvSpPr>
        <p:spPr>
          <a:xfrm>
            <a:off x="1049474" y="4274385"/>
            <a:ext cx="11911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del </a:t>
            </a:r>
          </a:p>
          <a:p>
            <a:r>
              <a:rPr lang="it-IT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sangue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546B667-0D7C-6B40-9D79-F1C9111281CA}"/>
              </a:ext>
            </a:extLst>
          </p:cNvPr>
          <p:cNvSpPr txBox="1"/>
          <p:nvPr/>
        </p:nvSpPr>
        <p:spPr>
          <a:xfrm>
            <a:off x="803108" y="2389492"/>
            <a:ext cx="119112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5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Elritercept</a:t>
            </a:r>
            <a:endParaRPr lang="it-IT" sz="1650" b="1" dirty="0">
              <a:solidFill>
                <a:srgbClr val="002060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431DEB6-D44A-C345-BC7E-ADFE7120EBA3}"/>
              </a:ext>
            </a:extLst>
          </p:cNvPr>
          <p:cNvSpPr txBox="1"/>
          <p:nvPr/>
        </p:nvSpPr>
        <p:spPr>
          <a:xfrm>
            <a:off x="1049474" y="5942219"/>
            <a:ext cx="7338950" cy="338554"/>
          </a:xfrm>
          <a:prstGeom prst="rect">
            <a:avLst/>
          </a:prstGeom>
          <a:noFill/>
          <a:ln>
            <a:solidFill>
              <a:srgbClr val="00376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poco conclusa la possibilità di inclusione in questo studio: analisi in corso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DD52785-9DE1-9248-A9C7-1422D03C7103}"/>
              </a:ext>
            </a:extLst>
          </p:cNvPr>
          <p:cNvSpPr txBox="1"/>
          <p:nvPr/>
        </p:nvSpPr>
        <p:spPr>
          <a:xfrm rot="18418985">
            <a:off x="913460" y="3054366"/>
            <a:ext cx="664192" cy="26161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1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Activine</a:t>
            </a:r>
            <a:endParaRPr lang="it-IT" sz="11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580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083E9-88CA-1249-9A5E-A457C1A3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54" y="3261191"/>
            <a:ext cx="8798092" cy="824625"/>
          </a:xfrm>
        </p:spPr>
        <p:txBody>
          <a:bodyPr>
            <a:normAutofit fontScale="925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clinici per pazienti già trattati con JAK inibitori</a:t>
            </a:r>
          </a:p>
        </p:txBody>
      </p:sp>
    </p:spTree>
    <p:extLst>
      <p:ext uri="{BB962C8B-B14F-4D97-AF65-F5344CB8AC3E}">
        <p14:creationId xmlns:p14="http://schemas.microsoft.com/office/powerpoint/2010/main" val="4106020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9">
            <a:extLst>
              <a:ext uri="{FF2B5EF4-FFF2-40B4-BE49-F238E27FC236}">
                <a16:creationId xmlns:a16="http://schemas.microsoft.com/office/drawing/2014/main" id="{B5B8C3D1-7566-AF42-BD45-567CE84066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65" y="1397148"/>
            <a:ext cx="3387513" cy="2285074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094361-DC4A-DD4F-9711-1A3D3BF6768C}"/>
              </a:ext>
            </a:extLst>
          </p:cNvPr>
          <p:cNvSpPr txBox="1"/>
          <p:nvPr/>
        </p:nvSpPr>
        <p:spPr>
          <a:xfrm>
            <a:off x="1786090" y="397435"/>
            <a:ext cx="5824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studio di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Imbark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Imetelstat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72989BB-2E78-2543-B107-3BC776A55190}"/>
              </a:ext>
            </a:extLst>
          </p:cNvPr>
          <p:cNvSpPr txBox="1"/>
          <p:nvPr/>
        </p:nvSpPr>
        <p:spPr>
          <a:xfrm>
            <a:off x="4227002" y="1475598"/>
            <a:ext cx="4752528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N=107 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resistenti</a:t>
            </a: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refrattari</a:t>
            </a: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endParaRPr lang="en-IE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PLT ≥75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rgbClr val="0037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Infusione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ogni 3 settimane: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Risposta su milza/sintomi in 10/30% a 6 mesi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Riduzione della fibrosi midollare in 40%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Riduzione della carica allelica di </a:t>
            </a:r>
            <a:r>
              <a:rPr lang="it-IT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JAK2 in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46%</a:t>
            </a:r>
            <a:endParaRPr lang="it-IT" sz="15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BCEEEA2-1FF6-4C47-89DE-5E6C26BE4FE9}"/>
              </a:ext>
            </a:extLst>
          </p:cNvPr>
          <p:cNvSpPr txBox="1"/>
          <p:nvPr/>
        </p:nvSpPr>
        <p:spPr>
          <a:xfrm>
            <a:off x="623463" y="4871770"/>
            <a:ext cx="7996026" cy="1295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Possibile inclusione nello studio di 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III </a:t>
            </a:r>
            <a:r>
              <a:rPr lang="en-US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IMpactMF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Imetelstat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confrontato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“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miglior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terapia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possible” (non-JAK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inibitori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resistenti</a:t>
            </a: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refrattari</a:t>
            </a: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JAK </a:t>
            </a:r>
            <a:r>
              <a:rPr lang="en-IE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inibitori</a:t>
            </a:r>
            <a:r>
              <a:rPr lang="en-IE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PLT ≥75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23F95A-D119-4945-814D-958AE530469B}"/>
              </a:ext>
            </a:extLst>
          </p:cNvPr>
          <p:cNvSpPr txBox="1"/>
          <p:nvPr/>
        </p:nvSpPr>
        <p:spPr>
          <a:xfrm>
            <a:off x="623465" y="3207144"/>
            <a:ext cx="1887879" cy="217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sz="675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10D8C9-9072-1740-96D9-79C96C9B383B}"/>
              </a:ext>
            </a:extLst>
          </p:cNvPr>
          <p:cNvSpPr txBox="1"/>
          <p:nvPr/>
        </p:nvSpPr>
        <p:spPr>
          <a:xfrm>
            <a:off x="623464" y="3237869"/>
            <a:ext cx="223007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Imetelstat</a:t>
            </a:r>
            <a:r>
              <a:rPr lang="it-IT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inibisce la telomerasi, che è </a:t>
            </a:r>
            <a:r>
              <a:rPr lang="it-IT" sz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iperattivata</a:t>
            </a:r>
            <a:r>
              <a:rPr lang="it-IT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solo nelle cellule malate nel midollo, dove supporta la loro continua replicazione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36C3C6F-4A9F-194E-AF49-B346A28C9E8A}"/>
              </a:ext>
            </a:extLst>
          </p:cNvPr>
          <p:cNvSpPr/>
          <p:nvPr/>
        </p:nvSpPr>
        <p:spPr>
          <a:xfrm>
            <a:off x="623465" y="1397147"/>
            <a:ext cx="3387513" cy="3021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D9EBAB6-E346-444A-901C-4B931BAD65D9}"/>
              </a:ext>
            </a:extLst>
          </p:cNvPr>
          <p:cNvSpPr txBox="1"/>
          <p:nvPr/>
        </p:nvSpPr>
        <p:spPr>
          <a:xfrm>
            <a:off x="2850533" y="3234630"/>
            <a:ext cx="1157436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Ripristino delle cellule sane del sangue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0926345-ABE8-9E48-A5B3-2B83626F30F0}"/>
              </a:ext>
            </a:extLst>
          </p:cNvPr>
          <p:cNvSpPr txBox="1"/>
          <p:nvPr/>
        </p:nvSpPr>
        <p:spPr>
          <a:xfrm>
            <a:off x="2853540" y="1410230"/>
            <a:ext cx="1157436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Morte delle cellule malate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F6F3F07-7138-9C47-AE97-1D4BA0821B97}"/>
              </a:ext>
            </a:extLst>
          </p:cNvPr>
          <p:cNvSpPr txBox="1"/>
          <p:nvPr/>
        </p:nvSpPr>
        <p:spPr>
          <a:xfrm>
            <a:off x="623463" y="1786088"/>
            <a:ext cx="1887881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malate che si replicano a causa della Telomerasi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3954BED-2087-D846-8CC6-0E64C864A53B}"/>
              </a:ext>
            </a:extLst>
          </p:cNvPr>
          <p:cNvSpPr txBox="1"/>
          <p:nvPr/>
        </p:nvSpPr>
        <p:spPr>
          <a:xfrm>
            <a:off x="5724128" y="6537767"/>
            <a:ext cx="457500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Mascarenhas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et al.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Clin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Oncol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2021</a:t>
            </a:r>
          </a:p>
        </p:txBody>
      </p:sp>
    </p:spTree>
    <p:extLst>
      <p:ext uri="{BB962C8B-B14F-4D97-AF65-F5344CB8AC3E}">
        <p14:creationId xmlns:p14="http://schemas.microsoft.com/office/powerpoint/2010/main" val="3902067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79C97DCD-4879-974D-8476-EF5F8C846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8" y="1902308"/>
            <a:ext cx="3438652" cy="3053384"/>
          </a:xfrm>
          <a:prstGeom prst="rect">
            <a:avLst/>
          </a:prstGeom>
          <a:ln>
            <a:solidFill>
              <a:srgbClr val="16233E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6052E0C-FB5B-7348-AB64-9F70838C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1" y="120911"/>
            <a:ext cx="9144000" cy="8953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studio di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LIMBER-103 con </a:t>
            </a:r>
            <a:r>
              <a:rPr lang="en-GB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INCB057643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1EBA0A-5C8A-2D4E-AC75-D199F9480163}"/>
              </a:ext>
            </a:extLst>
          </p:cNvPr>
          <p:cNvSpPr txBox="1"/>
          <p:nvPr/>
        </p:nvSpPr>
        <p:spPr>
          <a:xfrm>
            <a:off x="2503096" y="2703423"/>
            <a:ext cx="10918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solidFill>
                  <a:srgbClr val="C00000"/>
                </a:solidFill>
              </a:rPr>
              <a:t>RUXOLITINIB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324101-1A53-BD4A-A357-BD6D169C3BA1}"/>
              </a:ext>
            </a:extLst>
          </p:cNvPr>
          <p:cNvSpPr txBox="1"/>
          <p:nvPr/>
        </p:nvSpPr>
        <p:spPr>
          <a:xfrm>
            <a:off x="647225" y="2703423"/>
            <a:ext cx="10918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57175">
              <a:defRPr/>
            </a:pPr>
            <a:r>
              <a:rPr lang="en-GB" sz="9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INCB057643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955EFC-F451-6F4E-8AF8-4641C8D202DA}"/>
              </a:ext>
            </a:extLst>
          </p:cNvPr>
          <p:cNvSpPr txBox="1"/>
          <p:nvPr/>
        </p:nvSpPr>
        <p:spPr>
          <a:xfrm>
            <a:off x="4085877" y="1586487"/>
            <a:ext cx="48810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proteine BET regolano l’espressione di geni che portano alla proliferazione cellulare e alla fibrosi nel midollo. </a:t>
            </a: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INC643 inibisce le proteine BET.</a:t>
            </a: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pazienti ricevono INC643 in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monoterapia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=25) o in aggiunta a RUX (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=23). Le piastrine devono essere  ≥75.000/mmc. </a:t>
            </a:r>
          </a:p>
          <a:p>
            <a:endParaRPr lang="it-IT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Finora il 50% ha un miglioramento dei sintomi, buone le risposte sulla milza e sull’anemia (25%)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4D84336-5309-F241-A687-9DBFB3C77DAE}"/>
              </a:ext>
            </a:extLst>
          </p:cNvPr>
          <p:cNvSpPr txBox="1"/>
          <p:nvPr/>
        </p:nvSpPr>
        <p:spPr>
          <a:xfrm>
            <a:off x="1063154" y="5545201"/>
            <a:ext cx="71812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Possibile inclusione nel braccio in </a:t>
            </a:r>
            <a:r>
              <a:rPr lang="it-IT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monoterapia</a:t>
            </a: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oppure in aggiunta a RUX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72E3857-D936-8B43-A29E-68C71AF64914}"/>
              </a:ext>
            </a:extLst>
          </p:cNvPr>
          <p:cNvSpPr txBox="1"/>
          <p:nvPr/>
        </p:nvSpPr>
        <p:spPr>
          <a:xfrm>
            <a:off x="1094349" y="4078551"/>
            <a:ext cx="644742" cy="2539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50" dirty="0"/>
              <a:t>DNA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3C49BC5-E815-FF4B-9830-D5C6969F2F74}"/>
              </a:ext>
            </a:extLst>
          </p:cNvPr>
          <p:cNvSpPr txBox="1"/>
          <p:nvPr/>
        </p:nvSpPr>
        <p:spPr>
          <a:xfrm>
            <a:off x="2716379" y="3475354"/>
            <a:ext cx="109186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9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Replicazione  delle cellule che producono le piastrine</a:t>
            </a:r>
          </a:p>
          <a:p>
            <a:pPr algn="ctr"/>
            <a:endParaRPr lang="it-IT" sz="9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9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Ridotta produzione di globuli rossi</a:t>
            </a:r>
          </a:p>
          <a:p>
            <a:pPr algn="ctr"/>
            <a:endParaRPr lang="it-IT" sz="9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9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Fibrosi nel midollo</a:t>
            </a:r>
          </a:p>
          <a:p>
            <a:pPr algn="ctr"/>
            <a:endParaRPr lang="it-IT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3FB18CA-F35B-3149-B053-3663BEDFADD1}"/>
              </a:ext>
            </a:extLst>
          </p:cNvPr>
          <p:cNvSpPr txBox="1"/>
          <p:nvPr/>
        </p:nvSpPr>
        <p:spPr>
          <a:xfrm>
            <a:off x="6660232" y="6487692"/>
            <a:ext cx="29243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Watts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ASH 2023; </a:t>
            </a:r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Watts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ASH 2024</a:t>
            </a:r>
          </a:p>
        </p:txBody>
      </p:sp>
    </p:spTree>
    <p:extLst>
      <p:ext uri="{BB962C8B-B14F-4D97-AF65-F5344CB8AC3E}">
        <p14:creationId xmlns:p14="http://schemas.microsoft.com/office/powerpoint/2010/main" val="3278728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73616248-9E39-7241-B2C1-D637DC81223B}"/>
              </a:ext>
            </a:extLst>
          </p:cNvPr>
          <p:cNvSpPr txBox="1">
            <a:spLocks/>
          </p:cNvSpPr>
          <p:nvPr/>
        </p:nvSpPr>
        <p:spPr>
          <a:xfrm>
            <a:off x="568294" y="3179978"/>
            <a:ext cx="8007413" cy="82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Nuovi orizzonti farmacologici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Policitemia Vera</a:t>
            </a:r>
          </a:p>
        </p:txBody>
      </p:sp>
    </p:spTree>
    <p:extLst>
      <p:ext uri="{BB962C8B-B14F-4D97-AF65-F5344CB8AC3E}">
        <p14:creationId xmlns:p14="http://schemas.microsoft.com/office/powerpoint/2010/main" val="1136393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8610C-5B72-E440-A9D2-CC26E2F1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Come possiamo migliorare i risultati delle terapie approvate?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68FFE2-4CB5-B54F-A0FC-79E0D21F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5739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Mantenere l’ematocrito &lt;45% può risultare difficile e i salassi frequenti possono dare carenza di ferro 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Il rischio di eventi trombotici può persistere nel tempo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Il 15-20% dei pazienti diventa resistente (alto numero di salassi, globuli bianchi o piastrine elevate, milza ingrandita, sintomi persistenti,..) oppure intollerante (tossicità su cute, su emocromo, ecc..) a </a:t>
            </a:r>
            <a:r>
              <a:rPr lang="it-IT" sz="2000" dirty="0" err="1">
                <a:solidFill>
                  <a:srgbClr val="002060"/>
                </a:solidFill>
              </a:rPr>
              <a:t>idrossiurea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F6D044-D4B8-844E-B962-B2C3125F3600}"/>
              </a:ext>
            </a:extLst>
          </p:cNvPr>
          <p:cNvSpPr txBox="1"/>
          <p:nvPr/>
        </p:nvSpPr>
        <p:spPr>
          <a:xfrm>
            <a:off x="5004048" y="6583362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900" b="1" i="1" dirty="0">
                <a:solidFill>
                  <a:srgbClr val="C00000"/>
                </a:solidFill>
                <a:latin typeface="+mj-lt"/>
              </a:rPr>
              <a:t>Alvarez </a:t>
            </a:r>
            <a:r>
              <a:rPr lang="it-IT" sz="900" b="1" i="1" dirty="0" err="1">
                <a:solidFill>
                  <a:srgbClr val="C00000"/>
                </a:solidFill>
                <a:latin typeface="+mj-lt"/>
              </a:rPr>
              <a:t>Larran</a:t>
            </a:r>
            <a:r>
              <a:rPr lang="it-IT" sz="900" b="1" i="1" dirty="0">
                <a:solidFill>
                  <a:srgbClr val="C00000"/>
                </a:solidFill>
                <a:latin typeface="+mj-lt"/>
              </a:rPr>
              <a:t> et al, </a:t>
            </a:r>
            <a:r>
              <a:rPr lang="it-IT" sz="900" b="1" i="1" dirty="0" err="1">
                <a:solidFill>
                  <a:srgbClr val="C00000"/>
                </a:solidFill>
                <a:latin typeface="+mj-lt"/>
              </a:rPr>
              <a:t>Haematologica</a:t>
            </a:r>
            <a:r>
              <a:rPr lang="it-IT" sz="900" b="1" i="1" dirty="0">
                <a:solidFill>
                  <a:srgbClr val="C00000"/>
                </a:solidFill>
                <a:latin typeface="+mj-lt"/>
              </a:rPr>
              <a:t> 2016; </a:t>
            </a:r>
            <a:r>
              <a:rPr lang="it-IT" sz="900" b="1" i="1" dirty="0" err="1">
                <a:solidFill>
                  <a:srgbClr val="C00000"/>
                </a:solidFill>
                <a:latin typeface="+mj-lt"/>
              </a:rPr>
              <a:t>Barbui</a:t>
            </a:r>
            <a:r>
              <a:rPr lang="it-IT" sz="900" b="1" i="1" dirty="0">
                <a:solidFill>
                  <a:srgbClr val="C00000"/>
                </a:solidFill>
                <a:latin typeface="+mj-lt"/>
              </a:rPr>
              <a:t> et al; </a:t>
            </a:r>
            <a:r>
              <a:rPr lang="it-IT" sz="900" b="1" i="1" dirty="0" err="1">
                <a:solidFill>
                  <a:srgbClr val="C00000"/>
                </a:solidFill>
                <a:latin typeface="+mj-lt"/>
              </a:rPr>
              <a:t>Haematologica</a:t>
            </a:r>
            <a:r>
              <a:rPr lang="it-IT" sz="900" b="1" i="1" dirty="0">
                <a:solidFill>
                  <a:srgbClr val="C00000"/>
                </a:solidFill>
                <a:latin typeface="+mj-lt"/>
              </a:rPr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3910728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EA8BA-8269-704F-A8DD-EC7C6E84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45" y="184843"/>
            <a:ext cx="9144000" cy="58805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Il ruolo dell’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Epcidina</a:t>
            </a:r>
            <a:r>
              <a:rPr lang="it-IT" sz="2400" b="1" dirty="0">
                <a:solidFill>
                  <a:srgbClr val="C00000"/>
                </a:solidFill>
                <a:latin typeface="+mn-lt"/>
              </a:rPr>
              <a:t> nella policitemia vera (PV)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EA50075D-9698-EA48-A132-1F27689E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11625"/>
            <a:ext cx="4097834" cy="366132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0BFD77-0BE7-BF47-A059-BCB41222E85F}"/>
              </a:ext>
            </a:extLst>
          </p:cNvPr>
          <p:cNvSpPr txBox="1"/>
          <p:nvPr/>
        </p:nvSpPr>
        <p:spPr>
          <a:xfrm>
            <a:off x="7308304" y="6453336"/>
            <a:ext cx="3326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</a:rPr>
              <a:t>Kremyanskaya</a:t>
            </a:r>
            <a:r>
              <a:rPr lang="it-IT" sz="900" b="1" i="1" dirty="0">
                <a:solidFill>
                  <a:srgbClr val="C00000"/>
                </a:solidFill>
              </a:rPr>
              <a:t> et al, ASH 2024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449FD19-C0D1-7543-9F6E-3935A8F00608}"/>
              </a:ext>
            </a:extLst>
          </p:cNvPr>
          <p:cNvSpPr txBox="1"/>
          <p:nvPr/>
        </p:nvSpPr>
        <p:spPr>
          <a:xfrm>
            <a:off x="98359" y="1113091"/>
            <a:ext cx="4464496" cy="545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L’</a:t>
            </a:r>
            <a:r>
              <a:rPr lang="it-IT" sz="1600" b="1" dirty="0" err="1">
                <a:solidFill>
                  <a:srgbClr val="002060"/>
                </a:solidFill>
              </a:rPr>
              <a:t>epcidina</a:t>
            </a:r>
            <a:r>
              <a:rPr lang="it-IT" sz="1600" b="1" dirty="0">
                <a:solidFill>
                  <a:srgbClr val="002060"/>
                </a:solidFill>
              </a:rPr>
              <a:t> </a:t>
            </a:r>
            <a:r>
              <a:rPr lang="it-IT" sz="1600" dirty="0">
                <a:solidFill>
                  <a:srgbClr val="002060"/>
                </a:solidFill>
              </a:rPr>
              <a:t>è prodotta dalle cellule del fegato (epatociti) e di solito riduce l’assorbimento di ferro dal cibo e il rilascio del ferro dai depositi presenti nel corpo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600" b="1" dirty="0">
              <a:solidFill>
                <a:srgbClr val="002060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Nella PV, l’</a:t>
            </a:r>
            <a:r>
              <a:rPr lang="it-IT" sz="1600" b="1" dirty="0" err="1">
                <a:solidFill>
                  <a:srgbClr val="002060"/>
                </a:solidFill>
              </a:rPr>
              <a:t>epcidina</a:t>
            </a:r>
            <a:r>
              <a:rPr lang="it-IT" sz="1600" b="1" dirty="0">
                <a:solidFill>
                  <a:srgbClr val="002060"/>
                </a:solidFill>
              </a:rPr>
              <a:t> </a:t>
            </a:r>
            <a:r>
              <a:rPr lang="it-IT" sz="1600" dirty="0">
                <a:solidFill>
                  <a:srgbClr val="002060"/>
                </a:solidFill>
              </a:rPr>
              <a:t>è soppressa a causa dell’elevato numero di cellule nel midollo che producono globuli rossi (e che necessitano quindi di ferro)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t-IT" sz="1000" dirty="0">
              <a:solidFill>
                <a:srgbClr val="002060"/>
              </a:solidFill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002060"/>
                </a:solidFill>
              </a:rPr>
              <a:t>L’incremento dei livelli di </a:t>
            </a:r>
            <a:r>
              <a:rPr lang="it-IT" sz="1600" dirty="0" err="1">
                <a:solidFill>
                  <a:srgbClr val="002060"/>
                </a:solidFill>
              </a:rPr>
              <a:t>epcidina</a:t>
            </a:r>
            <a:r>
              <a:rPr lang="it-IT" sz="1600" dirty="0">
                <a:solidFill>
                  <a:srgbClr val="002060"/>
                </a:solidFill>
              </a:rPr>
              <a:t> tramite un farmaco potrebbe ridurre il trasporto di ferro al midollo, diminuire la produzione di globuli rossi, inoltre potrebbe migliorare lo stato di carenza di ferro dovuto ai salassi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8D842B-6EAC-9545-9077-4CCD64AD50E7}"/>
              </a:ext>
            </a:extLst>
          </p:cNvPr>
          <p:cNvSpPr txBox="1"/>
          <p:nvPr/>
        </p:nvSpPr>
        <p:spPr>
          <a:xfrm>
            <a:off x="6732240" y="2111625"/>
            <a:ext cx="1937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Depositi di ferro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FD0BB0C-8FDF-D94C-8A2E-23FBB5AA0443}"/>
              </a:ext>
            </a:extLst>
          </p:cNvPr>
          <p:cNvSpPr txBox="1"/>
          <p:nvPr/>
        </p:nvSpPr>
        <p:spPr>
          <a:xfrm>
            <a:off x="6732240" y="5377992"/>
            <a:ext cx="1937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Cellule intestinali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0ED797-3BC6-6E44-90DC-105A5E5A7D75}"/>
              </a:ext>
            </a:extLst>
          </p:cNvPr>
          <p:cNvSpPr txBox="1"/>
          <p:nvPr/>
        </p:nvSpPr>
        <p:spPr>
          <a:xfrm>
            <a:off x="4683323" y="5377992"/>
            <a:ext cx="193759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Cellule del fegato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7F01EE-0935-4240-BDBD-3ADEBF453648}"/>
              </a:ext>
            </a:extLst>
          </p:cNvPr>
          <p:cNvSpPr txBox="1"/>
          <p:nvPr/>
        </p:nvSpPr>
        <p:spPr>
          <a:xfrm>
            <a:off x="4683323" y="2948296"/>
            <a:ext cx="193759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Proteine che servono per attivare </a:t>
            </a:r>
            <a:r>
              <a:rPr lang="it-IT" dirty="0" err="1"/>
              <a:t>epcidina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4187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FEA8BA-8269-704F-A8DD-EC7C6E84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759" y="283763"/>
            <a:ext cx="9144000" cy="588053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+mn-lt"/>
              </a:rPr>
              <a:t>Lo studio di fase 1/2 con </a:t>
            </a:r>
            <a:r>
              <a:rPr lang="it-IT" sz="2400" b="1" dirty="0" err="1">
                <a:solidFill>
                  <a:srgbClr val="C00000"/>
                </a:solidFill>
                <a:latin typeface="+mn-lt"/>
              </a:rPr>
              <a:t>Divesiran</a:t>
            </a:r>
            <a:r>
              <a:rPr lang="it-IT" sz="2400" b="1" dirty="0">
                <a:solidFill>
                  <a:srgbClr val="C00000"/>
                </a:solidFill>
                <a:latin typeface="+mn-lt"/>
              </a:rPr>
              <a:t> verrà presto aperto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10BFD77-0BE7-BF47-A059-BCB41222E85F}"/>
              </a:ext>
            </a:extLst>
          </p:cNvPr>
          <p:cNvSpPr txBox="1"/>
          <p:nvPr/>
        </p:nvSpPr>
        <p:spPr>
          <a:xfrm>
            <a:off x="7308304" y="6453336"/>
            <a:ext cx="3326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</a:rPr>
              <a:t>Kremyanskaya</a:t>
            </a:r>
            <a:r>
              <a:rPr lang="it-IT" sz="900" b="1" i="1" dirty="0">
                <a:solidFill>
                  <a:srgbClr val="C00000"/>
                </a:solidFill>
              </a:rPr>
              <a:t> et al, ASH 2024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C38BF7E-F686-E644-B6B3-7EF220898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56" y="1196752"/>
            <a:ext cx="6805969" cy="345638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3B80C48-3A67-D549-A843-AF259122306B}"/>
              </a:ext>
            </a:extLst>
          </p:cNvPr>
          <p:cNvSpPr txBox="1"/>
          <p:nvPr/>
        </p:nvSpPr>
        <p:spPr>
          <a:xfrm>
            <a:off x="3785552" y="1300118"/>
            <a:ext cx="11521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Cellule del fegato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6CACE8-9413-DB4E-817B-9FFB95E24F0F}"/>
              </a:ext>
            </a:extLst>
          </p:cNvPr>
          <p:cNvSpPr txBox="1"/>
          <p:nvPr/>
        </p:nvSpPr>
        <p:spPr>
          <a:xfrm>
            <a:off x="1697319" y="2601778"/>
            <a:ext cx="181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Divesiran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EF46F14-37CC-264B-BBE6-035ECE42C9B2}"/>
              </a:ext>
            </a:extLst>
          </p:cNvPr>
          <p:cNvSpPr txBox="1"/>
          <p:nvPr/>
        </p:nvSpPr>
        <p:spPr>
          <a:xfrm>
            <a:off x="6117833" y="1364444"/>
            <a:ext cx="148414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Divesiran</a:t>
            </a:r>
            <a:r>
              <a:rPr lang="it-IT" dirty="0"/>
              <a:t> viene liberato dal recettore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AB0DE4F-D3E7-5340-BC7E-412AB809257C}"/>
              </a:ext>
            </a:extLst>
          </p:cNvPr>
          <p:cNvSpPr txBox="1"/>
          <p:nvPr/>
        </p:nvSpPr>
        <p:spPr>
          <a:xfrm>
            <a:off x="2057360" y="3072299"/>
            <a:ext cx="145352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Recettori a cui si lega </a:t>
            </a:r>
            <a:r>
              <a:rPr lang="it-IT" dirty="0" err="1"/>
              <a:t>Divesiran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028AF8-7AE2-2B46-91CE-09BD1DC518F7}"/>
              </a:ext>
            </a:extLst>
          </p:cNvPr>
          <p:cNvSpPr txBox="1"/>
          <p:nvPr/>
        </p:nvSpPr>
        <p:spPr>
          <a:xfrm>
            <a:off x="4524240" y="3118465"/>
            <a:ext cx="25483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/>
              <a:t>Divesiran</a:t>
            </a:r>
            <a:r>
              <a:rPr lang="it-IT" sz="1600" dirty="0"/>
              <a:t> inibisce un gene che a sua volta riduce la produzione di </a:t>
            </a:r>
            <a:r>
              <a:rPr lang="it-IT" sz="1600" dirty="0" err="1"/>
              <a:t>Epcidina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0676F6-4385-EB48-A852-46503A6CC628}"/>
              </a:ext>
            </a:extLst>
          </p:cNvPr>
          <p:cNvSpPr txBox="1"/>
          <p:nvPr/>
        </p:nvSpPr>
        <p:spPr>
          <a:xfrm>
            <a:off x="1475656" y="4781163"/>
            <a:ext cx="6451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2060"/>
                </a:solidFill>
              </a:rPr>
              <a:t>Finora studiati 21 pazienti, dipendenti dai salassi</a:t>
            </a:r>
          </a:p>
          <a:p>
            <a:r>
              <a:rPr lang="it-IT" dirty="0">
                <a:solidFill>
                  <a:srgbClr val="002060"/>
                </a:solidFill>
              </a:rPr>
              <a:t>Con </a:t>
            </a:r>
            <a:r>
              <a:rPr lang="it-IT" dirty="0" err="1">
                <a:solidFill>
                  <a:srgbClr val="002060"/>
                </a:solidFill>
              </a:rPr>
              <a:t>Divesiran</a:t>
            </a:r>
            <a:r>
              <a:rPr lang="it-IT" dirty="0">
                <a:solidFill>
                  <a:srgbClr val="002060"/>
                </a:solidFill>
              </a:rPr>
              <a:t>, solo 5 pazienti ricevono rari (1-2) salassi in 6 mesi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Farmaco ben tollerato, somministrato sottocute</a:t>
            </a:r>
          </a:p>
        </p:txBody>
      </p:sp>
    </p:spTree>
    <p:extLst>
      <p:ext uri="{BB962C8B-B14F-4D97-AF65-F5344CB8AC3E}">
        <p14:creationId xmlns:p14="http://schemas.microsoft.com/office/powerpoint/2010/main" val="3290348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5E8EC-1B43-2743-9DF1-516D89E5D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174"/>
            <a:ext cx="8229600" cy="1143000"/>
          </a:xfrm>
        </p:spPr>
        <p:txBody>
          <a:bodyPr>
            <a:normAutofit/>
          </a:bodyPr>
          <a:lstStyle/>
          <a:p>
            <a:r>
              <a:rPr lang="it-IT" sz="2400" b="1" dirty="0" err="1">
                <a:solidFill>
                  <a:srgbClr val="C00000"/>
                </a:solidFill>
              </a:rPr>
              <a:t>Givinostat</a:t>
            </a:r>
            <a:r>
              <a:rPr lang="it-IT" sz="2400" b="1" dirty="0">
                <a:solidFill>
                  <a:srgbClr val="C00000"/>
                </a:solidFill>
              </a:rPr>
              <a:t>: inibitore delle istone-</a:t>
            </a:r>
            <a:r>
              <a:rPr lang="it-IT" sz="2400" b="1" dirty="0" err="1">
                <a:solidFill>
                  <a:srgbClr val="C00000"/>
                </a:solidFill>
              </a:rPr>
              <a:t>deacetilasi</a:t>
            </a:r>
            <a:r>
              <a:rPr lang="it-IT" sz="2400" b="1" dirty="0">
                <a:solidFill>
                  <a:srgbClr val="C00000"/>
                </a:solidFill>
              </a:rPr>
              <a:t> (HDAC)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C90BEF8-A22C-7B47-BE02-BA35F4634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2776"/>
            <a:ext cx="4557888" cy="403244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045EA123-A338-3A4D-BAA3-CEF5CFD1B3F6}"/>
              </a:ext>
            </a:extLst>
          </p:cNvPr>
          <p:cNvSpPr txBox="1"/>
          <p:nvPr/>
        </p:nvSpPr>
        <p:spPr>
          <a:xfrm>
            <a:off x="4809408" y="2887467"/>
            <a:ext cx="3723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N</a:t>
            </a:r>
            <a:r>
              <a:rPr lang="it-IT" dirty="0">
                <a:solidFill>
                  <a:srgbClr val="002060"/>
                </a:solidFill>
              </a:rPr>
              <a:t>=50 pazienti, 60% in </a:t>
            </a:r>
            <a:r>
              <a:rPr lang="it-IT" dirty="0" err="1">
                <a:solidFill>
                  <a:srgbClr val="002060"/>
                </a:solidFill>
              </a:rPr>
              <a:t>idrossiurea</a:t>
            </a:r>
            <a:endParaRPr lang="it-IT" dirty="0">
              <a:solidFill>
                <a:srgbClr val="002060"/>
              </a:solidFill>
            </a:endParaRP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A 6 mesi: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</a:rPr>
              <a:t>70% normalizza globuli bianchi e piastrine</a:t>
            </a:r>
          </a:p>
          <a:p>
            <a:pPr marL="285750" indent="-285750">
              <a:buFontTx/>
              <a:buChar char="-"/>
            </a:pPr>
            <a:r>
              <a:rPr lang="it-IT" dirty="0">
                <a:solidFill>
                  <a:srgbClr val="002060"/>
                </a:solidFill>
              </a:rPr>
              <a:t>50% non necessita più salassi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BB6BD8F-0B2E-CA4A-A2C0-E75723EBB6C2}"/>
              </a:ext>
            </a:extLst>
          </p:cNvPr>
          <p:cNvSpPr txBox="1"/>
          <p:nvPr/>
        </p:nvSpPr>
        <p:spPr>
          <a:xfrm>
            <a:off x="1259632" y="5733256"/>
            <a:ext cx="7427168" cy="64633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2060"/>
                </a:solidFill>
              </a:rPr>
              <a:t>E’ aperto lo studio di </a:t>
            </a:r>
            <a:r>
              <a:rPr lang="it-IT" dirty="0">
                <a:solidFill>
                  <a:srgbClr val="C00000"/>
                </a:solidFill>
              </a:rPr>
              <a:t>fase III GIV-IN</a:t>
            </a:r>
            <a:r>
              <a:rPr lang="it-IT" dirty="0">
                <a:solidFill>
                  <a:srgbClr val="002060"/>
                </a:solidFill>
              </a:rPr>
              <a:t>: </a:t>
            </a:r>
            <a:r>
              <a:rPr lang="it-IT" dirty="0" err="1">
                <a:solidFill>
                  <a:srgbClr val="002060"/>
                </a:solidFill>
              </a:rPr>
              <a:t>Givinostat</a:t>
            </a:r>
            <a:r>
              <a:rPr lang="it-IT" dirty="0">
                <a:solidFill>
                  <a:srgbClr val="002060"/>
                </a:solidFill>
              </a:rPr>
              <a:t> confrontato con </a:t>
            </a:r>
            <a:r>
              <a:rPr lang="it-IT" dirty="0" err="1">
                <a:solidFill>
                  <a:srgbClr val="002060"/>
                </a:solidFill>
              </a:rPr>
              <a:t>Idrossiurea</a:t>
            </a:r>
            <a:r>
              <a:rPr lang="it-IT" dirty="0">
                <a:solidFill>
                  <a:srgbClr val="002060"/>
                </a:solidFill>
              </a:rPr>
              <a:t> (doppio cieco) in pazienti </a:t>
            </a:r>
            <a:r>
              <a:rPr lang="it-IT" dirty="0" err="1">
                <a:solidFill>
                  <a:srgbClr val="002060"/>
                </a:solidFill>
              </a:rPr>
              <a:t>naive</a:t>
            </a:r>
            <a:r>
              <a:rPr lang="it-IT" dirty="0">
                <a:solidFill>
                  <a:srgbClr val="002060"/>
                </a:solidFill>
              </a:rPr>
              <a:t>, ad alto rischio per età o trombosi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098309-197C-B642-B41E-2F39D828DE06}"/>
              </a:ext>
            </a:extLst>
          </p:cNvPr>
          <p:cNvSpPr txBox="1"/>
          <p:nvPr/>
        </p:nvSpPr>
        <p:spPr>
          <a:xfrm>
            <a:off x="7092280" y="6552203"/>
            <a:ext cx="33260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i="1" dirty="0">
                <a:solidFill>
                  <a:srgbClr val="C00000"/>
                </a:solidFill>
              </a:rPr>
              <a:t>Rambaldi et al, Blood </a:t>
            </a:r>
            <a:r>
              <a:rPr lang="it-IT" sz="900" b="1" i="1" dirty="0" err="1">
                <a:solidFill>
                  <a:srgbClr val="C00000"/>
                </a:solidFill>
              </a:rPr>
              <a:t>Cancer</a:t>
            </a:r>
            <a:r>
              <a:rPr lang="it-IT" sz="900" b="1" i="1" dirty="0">
                <a:solidFill>
                  <a:srgbClr val="C00000"/>
                </a:solidFill>
              </a:rPr>
              <a:t> </a:t>
            </a:r>
            <a:r>
              <a:rPr lang="it-IT" sz="900" b="1" i="1" dirty="0" err="1">
                <a:solidFill>
                  <a:srgbClr val="C00000"/>
                </a:solidFill>
              </a:rPr>
              <a:t>J</a:t>
            </a:r>
            <a:r>
              <a:rPr lang="it-IT" sz="900" b="1" i="1" dirty="0">
                <a:solidFill>
                  <a:srgbClr val="C00000"/>
                </a:solidFill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815803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2F205708-083B-0940-9420-ABE179795BB2}"/>
              </a:ext>
            </a:extLst>
          </p:cNvPr>
          <p:cNvSpPr txBox="1">
            <a:spLocks/>
          </p:cNvSpPr>
          <p:nvPr/>
        </p:nvSpPr>
        <p:spPr>
          <a:xfrm>
            <a:off x="172954" y="3261191"/>
            <a:ext cx="8798092" cy="82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Nuovi orizzonti farmacologici </a:t>
            </a:r>
          </a:p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Nella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Trombocitemia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Essenziale</a:t>
            </a:r>
          </a:p>
        </p:txBody>
      </p:sp>
    </p:spTree>
    <p:extLst>
      <p:ext uri="{BB962C8B-B14F-4D97-AF65-F5344CB8AC3E}">
        <p14:creationId xmlns:p14="http://schemas.microsoft.com/office/powerpoint/2010/main" val="60856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E27E03-A948-3E43-8699-0590E3E410F5}"/>
              </a:ext>
            </a:extLst>
          </p:cNvPr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Tutti i farmaci innovativi vengono valutati tramite studi clinici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C13AA6-2096-5449-87C6-39D80E203E66}"/>
              </a:ext>
            </a:extLst>
          </p:cNvPr>
          <p:cNvSpPr txBox="1"/>
          <p:nvPr/>
        </p:nvSpPr>
        <p:spPr>
          <a:xfrm>
            <a:off x="611560" y="1484784"/>
            <a:ext cx="784887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02060"/>
                </a:solidFill>
              </a:rPr>
              <a:t>STUDIO CLINICO </a:t>
            </a:r>
            <a:r>
              <a:rPr lang="it-IT" dirty="0">
                <a:solidFill>
                  <a:srgbClr val="002060"/>
                </a:solidFill>
              </a:rPr>
              <a:t>= ricerca medica condotta con l’obiettivo di raccogliere dati sulla sicurezza e sull’efficacia di nuovi farmaci. Si basa sempre su un PROTOCOLLO.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CC8775C-A83D-2045-A002-1525CFD0E3E9}"/>
              </a:ext>
            </a:extLst>
          </p:cNvPr>
          <p:cNvSpPr txBox="1"/>
          <p:nvPr/>
        </p:nvSpPr>
        <p:spPr>
          <a:xfrm>
            <a:off x="4211960" y="2983608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FASE 1</a:t>
            </a:r>
            <a:r>
              <a:rPr lang="it-IT" dirty="0">
                <a:solidFill>
                  <a:srgbClr val="002060"/>
                </a:solidFill>
              </a:rPr>
              <a:t>= sicurezza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FASE 2</a:t>
            </a:r>
            <a:r>
              <a:rPr lang="it-IT" dirty="0">
                <a:solidFill>
                  <a:srgbClr val="002060"/>
                </a:solidFill>
              </a:rPr>
              <a:t>= efficacia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b="1" dirty="0">
                <a:solidFill>
                  <a:srgbClr val="002060"/>
                </a:solidFill>
              </a:rPr>
              <a:t>FASE 3</a:t>
            </a:r>
            <a:r>
              <a:rPr lang="it-IT" dirty="0">
                <a:solidFill>
                  <a:srgbClr val="002060"/>
                </a:solidFill>
              </a:rPr>
              <a:t>= efficacia su larga scala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3DACAD9-CB5C-764B-AD0F-386AE3489257}"/>
              </a:ext>
            </a:extLst>
          </p:cNvPr>
          <p:cNvSpPr txBox="1"/>
          <p:nvPr/>
        </p:nvSpPr>
        <p:spPr>
          <a:xfrm>
            <a:off x="4211960" y="4941168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FASE 4</a:t>
            </a:r>
            <a:r>
              <a:rPr lang="it-IT" dirty="0">
                <a:solidFill>
                  <a:srgbClr val="002060"/>
                </a:solidFill>
              </a:rPr>
              <a:t>= efficacia e sicurezza a lungo termine, a seguito della approvazione del farmaco (AIFA)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1F58E1-63B7-6048-8CEE-CDFBF99A35A2}"/>
              </a:ext>
            </a:extLst>
          </p:cNvPr>
          <p:cNvSpPr txBox="1"/>
          <p:nvPr/>
        </p:nvSpPr>
        <p:spPr>
          <a:xfrm>
            <a:off x="1155703" y="3468494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STUDI INTERVENTISTICI</a:t>
            </a:r>
          </a:p>
          <a:p>
            <a:pPr algn="ctr"/>
            <a:r>
              <a:rPr lang="it-IT" dirty="0">
                <a:solidFill>
                  <a:srgbClr val="C00000"/>
                </a:solidFill>
              </a:rPr>
              <a:t>(SPERIMENTALI)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212431-38F6-C145-8D4D-EDCFF00244BD}"/>
              </a:ext>
            </a:extLst>
          </p:cNvPr>
          <p:cNvSpPr txBox="1"/>
          <p:nvPr/>
        </p:nvSpPr>
        <p:spPr>
          <a:xfrm>
            <a:off x="1187624" y="518855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STUDI OSSERVAZIONALI</a:t>
            </a:r>
          </a:p>
        </p:txBody>
      </p:sp>
      <p:sp>
        <p:nvSpPr>
          <p:cNvPr id="10" name="Parentesi graffa aperta 9">
            <a:extLst>
              <a:ext uri="{FF2B5EF4-FFF2-40B4-BE49-F238E27FC236}">
                <a16:creationId xmlns:a16="http://schemas.microsoft.com/office/drawing/2014/main" id="{4A3A0AFD-95B0-C34A-A6D7-F156D51A6062}"/>
              </a:ext>
            </a:extLst>
          </p:cNvPr>
          <p:cNvSpPr/>
          <p:nvPr/>
        </p:nvSpPr>
        <p:spPr>
          <a:xfrm>
            <a:off x="3851920" y="3068960"/>
            <a:ext cx="216024" cy="12241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Parentesi graffa aperta 10">
            <a:extLst>
              <a:ext uri="{FF2B5EF4-FFF2-40B4-BE49-F238E27FC236}">
                <a16:creationId xmlns:a16="http://schemas.microsoft.com/office/drawing/2014/main" id="{2EEF1C0C-7E60-2441-B8E7-650EA6151B20}"/>
              </a:ext>
            </a:extLst>
          </p:cNvPr>
          <p:cNvSpPr/>
          <p:nvPr/>
        </p:nvSpPr>
        <p:spPr>
          <a:xfrm>
            <a:off x="3851920" y="5094773"/>
            <a:ext cx="216024" cy="6076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54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8610C-5B72-E440-A9D2-CC26E2F1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b="1" dirty="0">
                <a:solidFill>
                  <a:srgbClr val="C00000"/>
                </a:solidFill>
              </a:rPr>
              <a:t>Come possiamo migliorare i risultati delle terapie approvate?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68FFE2-4CB5-B54F-A0FC-79E0D21F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2057399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Il rischio di eventi trombotici può persistere nel tempo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I pazienti possono presentare disturbi del microcircolo persistenti (es cefalea, </a:t>
            </a:r>
            <a:r>
              <a:rPr lang="it-IT" sz="2000" dirty="0" err="1">
                <a:solidFill>
                  <a:srgbClr val="002060"/>
                </a:solidFill>
              </a:rPr>
              <a:t>eritromelalgia</a:t>
            </a:r>
            <a:r>
              <a:rPr lang="it-IT" sz="2000" dirty="0">
                <a:solidFill>
                  <a:srgbClr val="002060"/>
                </a:solidFill>
              </a:rPr>
              <a:t>..)</a:t>
            </a:r>
          </a:p>
          <a:p>
            <a:pPr>
              <a:lnSpc>
                <a:spcPct val="150000"/>
              </a:lnSpc>
            </a:pPr>
            <a:r>
              <a:rPr lang="it-IT" sz="2000" dirty="0">
                <a:solidFill>
                  <a:srgbClr val="002060"/>
                </a:solidFill>
              </a:rPr>
              <a:t>Il 15-20% dei pazienti diventa resistente (es </a:t>
            </a:r>
            <a:r>
              <a:rPr lang="it-IT" sz="2000" dirty="0" err="1">
                <a:solidFill>
                  <a:srgbClr val="002060"/>
                </a:solidFill>
              </a:rPr>
              <a:t>piastrinosi</a:t>
            </a:r>
            <a:r>
              <a:rPr lang="it-IT" sz="2000" dirty="0">
                <a:solidFill>
                  <a:srgbClr val="002060"/>
                </a:solidFill>
              </a:rPr>
              <a:t> elevata) oppure intollerante a </a:t>
            </a:r>
            <a:r>
              <a:rPr lang="it-IT" sz="2000" dirty="0" err="1">
                <a:solidFill>
                  <a:srgbClr val="002060"/>
                </a:solidFill>
              </a:rPr>
              <a:t>idrossiurea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6478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7A51E-CD6E-9243-BD43-180E909EC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447"/>
            <a:ext cx="9144000" cy="461665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Bomedemstat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(BOME)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inibisce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LSD1: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gli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studi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clinici</a:t>
            </a:r>
            <a:r>
              <a:rPr lang="en-US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Shorespan</a:t>
            </a:r>
            <a:endParaRPr lang="en-US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DC7BE4B-1B11-CE24-85CC-BF1277259D20}"/>
              </a:ext>
            </a:extLst>
          </p:cNvPr>
          <p:cNvGrpSpPr/>
          <p:nvPr/>
        </p:nvGrpSpPr>
        <p:grpSpPr>
          <a:xfrm>
            <a:off x="722365" y="1268760"/>
            <a:ext cx="7696879" cy="2053611"/>
            <a:chOff x="964748" y="2137410"/>
            <a:chExt cx="10262505" cy="273814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FBA7710-C4F3-9B4A-A5C3-CBE9E0EDF180}"/>
                </a:ext>
              </a:extLst>
            </p:cNvPr>
            <p:cNvGrpSpPr/>
            <p:nvPr/>
          </p:nvGrpSpPr>
          <p:grpSpPr>
            <a:xfrm>
              <a:off x="964748" y="2137410"/>
              <a:ext cx="10262504" cy="2738148"/>
              <a:chOff x="1006939" y="2517118"/>
              <a:chExt cx="10762272" cy="2871491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1051326-FDF1-4722-825D-C901AA6EF479}"/>
                  </a:ext>
                </a:extLst>
              </p:cNvPr>
              <p:cNvGrpSpPr/>
              <p:nvPr/>
            </p:nvGrpSpPr>
            <p:grpSpPr>
              <a:xfrm>
                <a:off x="1006939" y="2517118"/>
                <a:ext cx="10762272" cy="2871491"/>
                <a:chOff x="-390276" y="2499269"/>
                <a:chExt cx="12763382" cy="3497480"/>
              </a:xfrm>
            </p:grpSpPr>
            <p:pic>
              <p:nvPicPr>
                <p:cNvPr id="402" name="Graphic 401" descr="Circle with right arrow">
                  <a:extLst>
                    <a:ext uri="{FF2B5EF4-FFF2-40B4-BE49-F238E27FC236}">
                      <a16:creationId xmlns:a16="http://schemas.microsoft.com/office/drawing/2014/main" id="{B72EE4CA-5EBC-5147-A952-C8311A98FB5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914262" y="5505910"/>
                  <a:ext cx="482330" cy="468001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074022AA-7B71-7146-8B49-6894B93DB300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-390276" y="2499269"/>
                  <a:ext cx="12216409" cy="3497480"/>
                  <a:chOff x="-500037" y="2018500"/>
                  <a:chExt cx="13450603" cy="3214065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A98A8B3A-FA4C-EA4D-80AA-9996ADBA7B54}"/>
                      </a:ext>
                    </a:extLst>
                  </p:cNvPr>
                  <p:cNvGrpSpPr/>
                  <p:nvPr/>
                </p:nvGrpSpPr>
                <p:grpSpPr>
                  <a:xfrm>
                    <a:off x="-500037" y="2018500"/>
                    <a:ext cx="13450603" cy="3179507"/>
                    <a:chOff x="-365694" y="2524225"/>
                    <a:chExt cx="12060212" cy="3374428"/>
                  </a:xfrm>
                </p:grpSpPr>
                <p:pic>
                  <p:nvPicPr>
                    <p:cNvPr id="8" name="Picture 7" descr="A picture containing drawing&#10;&#10;Description automatically generated">
                      <a:extLst>
                        <a:ext uri="{FF2B5EF4-FFF2-40B4-BE49-F238E27FC236}">
                          <a16:creationId xmlns:a16="http://schemas.microsoft.com/office/drawing/2014/main" id="{DCE493E3-D5D4-AD4E-9006-5326B19B86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832860" y="3769486"/>
                      <a:ext cx="957652" cy="102457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22CABE9F-6DF6-054B-BEE3-9D71B23989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7515" y="4735668"/>
                      <a:ext cx="2384290" cy="6134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Megacariociti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della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trombocitemia</a:t>
                      </a:r>
                      <a:endParaRPr lang="en-US" sz="900" dirty="0">
                        <a:solidFill>
                          <a:srgbClr val="7030A0"/>
                        </a:solidFill>
                        <a:latin typeface="Trebuchet MS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BF129E7F-68C2-154F-BD1F-91CA0CEB66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79206" y="5493118"/>
                      <a:ext cx="360040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 anchor="ctr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900" b="1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02A764A8-2E47-6049-B4A6-1739572D874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-365694" y="4735668"/>
                      <a:ext cx="2640700" cy="6134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Cellula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del </a:t>
                      </a: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midollo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</a:t>
                      </a:r>
                      <a:r>
                        <a:rPr lang="en-US" sz="900" dirty="0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causa la </a:t>
                      </a:r>
                      <a:r>
                        <a:rPr lang="en-US" sz="900" dirty="0" err="1">
                          <a:solidFill>
                            <a:srgbClr val="7030A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trombocitemia</a:t>
                      </a:r>
                      <a:endParaRPr lang="en-US" sz="900" dirty="0">
                        <a:solidFill>
                          <a:srgbClr val="7030A0"/>
                        </a:solidFill>
                        <a:latin typeface="Trebuchet MS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cxnSp>
                  <p:nvCxnSpPr>
                    <p:cNvPr id="12" name="Straight Arrow Connector 11">
                      <a:extLst>
                        <a:ext uri="{FF2B5EF4-FFF2-40B4-BE49-F238E27FC236}">
                          <a16:creationId xmlns:a16="http://schemas.microsoft.com/office/drawing/2014/main" id="{57F46DCA-EEFF-0646-9ACF-60981D4039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326893" y="4289060"/>
                      <a:ext cx="1493518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2"/>
                      </a:solidFill>
                      <a:prstDash val="sysDash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" name="Connector: Elbow 27">
                      <a:extLst>
                        <a:ext uri="{FF2B5EF4-FFF2-40B4-BE49-F238E27FC236}">
                          <a16:creationId xmlns:a16="http://schemas.microsoft.com/office/drawing/2014/main" id="{58D237FA-3AA3-BD4E-9087-FFEB2495EADC}"/>
                        </a:ext>
                      </a:extLst>
                    </p:cNvPr>
                    <p:cNvCxnSpPr>
                      <a:cxnSpLocks/>
                      <a:stCxn id="11" idx="2"/>
                      <a:endCxn id="10" idx="1"/>
                    </p:cNvCxnSpPr>
                    <p:nvPr/>
                  </p:nvCxnSpPr>
                  <p:spPr>
                    <a:xfrm rot="16200000" flipH="1">
                      <a:off x="1249086" y="5054706"/>
                      <a:ext cx="335689" cy="924550"/>
                    </a:xfrm>
                    <a:prstGeom prst="bentConnector2">
                      <a:avLst/>
                    </a:prstGeom>
                    <a:ln w="28575">
                      <a:solidFill>
                        <a:schemeClr val="tx2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B1F7757B-0229-6D49-9CA4-CEEF45815E2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4562" y="2644206"/>
                      <a:ext cx="1152550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Inhibition</a:t>
                      </a:r>
                    </a:p>
                  </p:txBody>
                </p:sp>
                <p:cxnSp>
                  <p:nvCxnSpPr>
                    <p:cNvPr id="18" name="Straight Connector 17">
                      <a:extLst>
                        <a:ext uri="{FF2B5EF4-FFF2-40B4-BE49-F238E27FC236}">
                          <a16:creationId xmlns:a16="http://schemas.microsoft.com/office/drawing/2014/main" id="{52C403C3-7EAF-2040-A46A-ECA375C53B7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350833" y="2976034"/>
                      <a:ext cx="0" cy="470417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77EFA836-DDE0-7A4F-8548-ACE7F12F607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83181" y="3443555"/>
                      <a:ext cx="735302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b="1" dirty="0">
                          <a:solidFill>
                            <a:srgbClr val="4AC2E2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LSD1</a:t>
                      </a:r>
                    </a:p>
                  </p:txBody>
                </p:sp>
                <p:cxnSp>
                  <p:nvCxnSpPr>
                    <p:cNvPr id="21" name="Elbow Connector 20">
                      <a:extLst>
                        <a:ext uri="{FF2B5EF4-FFF2-40B4-BE49-F238E27FC236}">
                          <a16:creationId xmlns:a16="http://schemas.microsoft.com/office/drawing/2014/main" id="{55707797-99B7-704C-B9F0-EAAF1F27E376}"/>
                        </a:ext>
                      </a:extLst>
                    </p:cNvPr>
                    <p:cNvCxnSpPr>
                      <a:cxnSpLocks/>
                      <a:stCxn id="8" idx="3"/>
                    </p:cNvCxnSpPr>
                    <p:nvPr/>
                  </p:nvCxnSpPr>
                  <p:spPr>
                    <a:xfrm flipV="1">
                      <a:off x="3790513" y="2898915"/>
                      <a:ext cx="5231682" cy="1382858"/>
                    </a:xfrm>
                    <a:prstGeom prst="bentConnector3">
                      <a:avLst>
                        <a:gd name="adj1" fmla="val 15989"/>
                      </a:avLst>
                    </a:prstGeom>
                    <a:ln w="28575">
                      <a:solidFill>
                        <a:schemeClr val="tx2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6606DCB4-F6BF-2B41-90C0-1CD2D04F90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406354" y="4303148"/>
                      <a:ext cx="2615841" cy="2533"/>
                    </a:xfrm>
                    <a:prstGeom prst="straightConnector1">
                      <a:avLst/>
                    </a:prstGeom>
                    <a:ln w="28575">
                      <a:solidFill>
                        <a:schemeClr val="tx2"/>
                      </a:solidFill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128D0677-E3E1-6E41-BA84-5D486142A78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881445" y="2524225"/>
                      <a:ext cx="3869352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defTabSz="685800">
                        <a:defRPr/>
                      </a:pPr>
                      <a:r>
                        <a:rPr lang="en-US" sz="900" i="1" dirty="0" err="1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Sostanze</a:t>
                      </a:r>
                      <a:r>
                        <a:rPr lang="en-US" sz="900" i="1" dirty="0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i="1" dirty="0" err="1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</a:t>
                      </a:r>
                      <a:r>
                        <a:rPr lang="en-US" sz="900" i="1" dirty="0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i="1" dirty="0" err="1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causano</a:t>
                      </a:r>
                      <a:r>
                        <a:rPr lang="en-US" sz="900" i="1" dirty="0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i="1" dirty="0" err="1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infiammazione</a:t>
                      </a:r>
                      <a:endParaRPr lang="en-US" sz="900" i="1" dirty="0">
                        <a:solidFill>
                          <a:srgbClr val="595454"/>
                        </a:solidFill>
                        <a:latin typeface="Trebuchet MS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5" name="TextBox 24">
                      <a:extLst>
                        <a:ext uri="{FF2B5EF4-FFF2-40B4-BE49-F238E27FC236}">
                          <a16:creationId xmlns:a16="http://schemas.microsoft.com/office/drawing/2014/main" id="{18C1C454-2D22-084E-82B3-66EDFF701DF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78612" y="3820375"/>
                      <a:ext cx="4515614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it-IT" sz="900" i="1" dirty="0">
                          <a:solidFill>
                            <a:srgbClr val="595454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Sostanze che causano la fibrosi</a:t>
                      </a:r>
                      <a:endParaRPr lang="en-US" sz="900" i="1" dirty="0">
                        <a:solidFill>
                          <a:srgbClr val="595454"/>
                        </a:solidFill>
                        <a:latin typeface="Trebuchet MS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2CBD924B-DC51-BE44-BEA6-C70B7E38D3E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276693" y="4115245"/>
                      <a:ext cx="2417825" cy="3834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 defTabSz="685800">
                        <a:defRPr/>
                      </a:pP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Fibrosi</a:t>
                      </a:r>
                      <a:r>
                        <a:rPr lang="en-US" sz="900" b="1" dirty="0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del </a:t>
                      </a: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midollo</a:t>
                      </a:r>
                      <a:endParaRPr lang="en-US" sz="900" b="1" dirty="0">
                        <a:solidFill>
                          <a:srgbClr val="138967"/>
                        </a:solidFill>
                        <a:latin typeface="Trebuchet MS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27CD2201-C122-684A-AA60-AA899CC087C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983481" y="2757727"/>
                      <a:ext cx="2711037" cy="38341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 defTabSz="685800">
                        <a:defRPr/>
                      </a:pP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Sintomi</a:t>
                      </a:r>
                      <a:r>
                        <a:rPr lang="en-US" sz="900" b="1" dirty="0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1B70B16E-3DD8-8A4D-9152-203FC34B402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605856" y="5471002"/>
                      <a:ext cx="1775439" cy="42765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Ins="54000" rtlCol="0" anchor="ctr">
                      <a:noAutofit/>
                    </a:bodyPr>
                    <a:lstStyle/>
                    <a:p>
                      <a:pPr algn="r" defTabSz="685800">
                        <a:defRPr/>
                      </a:pP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Dimensioni</a:t>
                      </a:r>
                      <a:r>
                        <a:rPr lang="en-US" sz="900" b="1" dirty="0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  <a:p>
                      <a:pPr algn="r" defTabSz="685800">
                        <a:defRPr/>
                      </a:pP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della</a:t>
                      </a:r>
                      <a:r>
                        <a:rPr lang="en-US" sz="900" b="1" dirty="0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900" b="1" dirty="0" err="1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milza</a:t>
                      </a:r>
                      <a:r>
                        <a:rPr lang="en-US" sz="900" b="1" dirty="0">
                          <a:solidFill>
                            <a:srgbClr val="138967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p:txBody>
                </p:sp>
                <p:pic>
                  <p:nvPicPr>
                    <p:cNvPr id="35" name="Picture 34" descr="A picture containing drawing&#10;&#10;Description automatically generated">
                      <a:extLst>
                        <a:ext uri="{FF2B5EF4-FFF2-40B4-BE49-F238E27FC236}">
                          <a16:creationId xmlns:a16="http://schemas.microsoft.com/office/drawing/2014/main" id="{C5A01C56-0560-2F47-813D-AB71C7F009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 cstate="screen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7598" y="3818286"/>
                      <a:ext cx="1077209" cy="92639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4552A805-2C3B-8A44-9DA3-6CC66544FA6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1400" y="2644204"/>
                      <a:ext cx="1152550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b="1" dirty="0">
                          <a:solidFill>
                            <a:srgbClr val="C00000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Inhibition</a:t>
                      </a:r>
                    </a:p>
                  </p:txBody>
                </p:sp>
                <p:cxnSp>
                  <p:nvCxnSpPr>
                    <p:cNvPr id="14" name="Straight Connector 13">
                      <a:extLst>
                        <a:ext uri="{FF2B5EF4-FFF2-40B4-BE49-F238E27FC236}">
                          <a16:creationId xmlns:a16="http://schemas.microsoft.com/office/drawing/2014/main" id="{1E6F4D54-C709-F74C-9CE6-3020A189FE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37674" y="2976034"/>
                      <a:ext cx="0" cy="470417"/>
                    </a:xfrm>
                    <a:prstGeom prst="line">
                      <a:avLst/>
                    </a:prstGeom>
                    <a:ln w="28575">
                      <a:solidFill>
                        <a:srgbClr val="C00000"/>
                      </a:solidFill>
                      <a:tailEnd type="oval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5" name="TextBox 14">
                      <a:extLst>
                        <a:ext uri="{FF2B5EF4-FFF2-40B4-BE49-F238E27FC236}">
                          <a16:creationId xmlns:a16="http://schemas.microsoft.com/office/drawing/2014/main" id="{3C16C83A-AA95-0A4E-A8C9-0A6E8E192B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0022" y="3443555"/>
                      <a:ext cx="735302" cy="3834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ctr" defTabSz="685800">
                        <a:defRPr/>
                      </a:pPr>
                      <a:r>
                        <a:rPr lang="en-US" sz="900" b="1" dirty="0">
                          <a:solidFill>
                            <a:srgbClr val="4AC2E2"/>
                          </a:solidFill>
                          <a:latin typeface="Trebuchet MS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LSD1</a:t>
                      </a:r>
                    </a:p>
                  </p:txBody>
                </p:sp>
              </p:grpSp>
              <p:cxnSp>
                <p:nvCxnSpPr>
                  <p:cNvPr id="37" name="Straight Arrow Connector 36">
                    <a:extLst>
                      <a:ext uri="{FF2B5EF4-FFF2-40B4-BE49-F238E27FC236}">
                        <a16:creationId xmlns:a16="http://schemas.microsoft.com/office/drawing/2014/main" id="{41A6F4D2-4AB4-F341-9A0D-4998ADFCADF5}"/>
                      </a:ext>
                    </a:extLst>
                  </p:cNvPr>
                  <p:cNvCxnSpPr>
                    <a:cxnSpLocks/>
                    <a:stCxn id="8" idx="3"/>
                  </p:cNvCxnSpPr>
                  <p:nvPr/>
                </p:nvCxnSpPr>
                <p:spPr>
                  <a:xfrm>
                    <a:off x="4135328" y="3674526"/>
                    <a:ext cx="3139917" cy="0"/>
                  </a:xfrm>
                  <a:prstGeom prst="straightConnector1">
                    <a:avLst/>
                  </a:prstGeom>
                  <a:ln w="28575">
                    <a:solidFill>
                      <a:schemeClr val="tx2"/>
                    </a:solidFill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Connector: Elbow 27">
                    <a:extLst>
                      <a:ext uri="{FF2B5EF4-FFF2-40B4-BE49-F238E27FC236}">
                        <a16:creationId xmlns:a16="http://schemas.microsoft.com/office/drawing/2014/main" id="{9691923C-7EAA-F947-BAB6-9CC2965287B5}"/>
                      </a:ext>
                    </a:extLst>
                  </p:cNvPr>
                  <p:cNvCxnSpPr>
                    <a:cxnSpLocks/>
                    <a:stCxn id="27" idx="2"/>
                    <a:endCxn id="29" idx="3"/>
                  </p:cNvCxnSpPr>
                  <p:nvPr/>
                </p:nvCxnSpPr>
                <p:spPr>
                  <a:xfrm rot="5400000">
                    <a:off x="9870004" y="3264254"/>
                    <a:ext cx="1117647" cy="2346912"/>
                  </a:xfrm>
                  <a:prstGeom prst="bentConnector2">
                    <a:avLst/>
                  </a:prstGeom>
                  <a:ln w="28575">
                    <a:solidFill>
                      <a:schemeClr val="tx2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3778E6C5-C2D2-0B4B-88BC-AEF1E043DFB6}"/>
                      </a:ext>
                    </a:extLst>
                  </p:cNvPr>
                  <p:cNvSpPr txBox="1"/>
                  <p:nvPr/>
                </p:nvSpPr>
                <p:spPr>
                  <a:xfrm>
                    <a:off x="-471338" y="4690658"/>
                    <a:ext cx="1441548" cy="5419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685800">
                      <a:defRPr/>
                    </a:pPr>
                    <a:r>
                      <a:rPr lang="en-US" sz="825" dirty="0">
                        <a:solidFill>
                          <a:srgbClr val="C00000"/>
                        </a:solidFill>
                        <a:latin typeface="Trebuchet MS"/>
                      </a:rPr>
                      <a:t>STOP </a:t>
                    </a:r>
                    <a:r>
                      <a:rPr lang="en-US" sz="825" dirty="0" err="1">
                        <a:solidFill>
                          <a:srgbClr val="C00000"/>
                        </a:solidFill>
                        <a:latin typeface="Trebuchet MS"/>
                      </a:rPr>
                      <a:t>replicazione</a:t>
                    </a:r>
                    <a:endParaRPr lang="en-US" sz="825" dirty="0">
                      <a:solidFill>
                        <a:srgbClr val="C00000"/>
                      </a:solidFill>
                      <a:latin typeface="Trebuchet MS"/>
                    </a:endParaRPr>
                  </a:p>
                </p:txBody>
              </p:sp>
            </p:grpSp>
            <p:pic>
              <p:nvPicPr>
                <p:cNvPr id="399" name="Graphic 398" descr="Circle with right arrow">
                  <a:extLst>
                    <a:ext uri="{FF2B5EF4-FFF2-40B4-BE49-F238E27FC236}">
                      <a16:creationId xmlns:a16="http://schemas.microsoft.com/office/drawing/2014/main" id="{E95A3440-91E3-2945-AA60-BF7DFA50EF1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1895959" y="2665517"/>
                  <a:ext cx="482329" cy="468001"/>
                </a:xfrm>
                <a:prstGeom prst="rect">
                  <a:avLst/>
                </a:prstGeom>
              </p:spPr>
            </p:pic>
            <p:pic>
              <p:nvPicPr>
                <p:cNvPr id="400" name="Graphic 399" descr="Circle with right arrow">
                  <a:extLst>
                    <a:ext uri="{FF2B5EF4-FFF2-40B4-BE49-F238E27FC236}">
                      <a16:creationId xmlns:a16="http://schemas.microsoft.com/office/drawing/2014/main" id="{2DF31534-6F1D-4D4A-9921-8E8F8599108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11897941" y="4094730"/>
                  <a:ext cx="482329" cy="468001"/>
                </a:xfrm>
                <a:prstGeom prst="rect">
                  <a:avLst/>
                </a:prstGeom>
              </p:spPr>
            </p:pic>
            <p:pic>
              <p:nvPicPr>
                <p:cNvPr id="401" name="Graphic 400" descr="Circle with right arrow">
                  <a:extLst>
                    <a:ext uri="{FF2B5EF4-FFF2-40B4-BE49-F238E27FC236}">
                      <a16:creationId xmlns:a16="http://schemas.microsoft.com/office/drawing/2014/main" id="{D46ED54F-A824-0F4E-A0B3-FB6C3D64E4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486396" y="5505910"/>
                  <a:ext cx="482329" cy="468001"/>
                </a:xfrm>
                <a:prstGeom prst="rect">
                  <a:avLst/>
                </a:prstGeom>
              </p:spPr>
            </p:pic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61EBF7B-A183-4E5B-9A9A-DD9D3A6EBBF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730676" y="3786392"/>
                <a:ext cx="430604" cy="430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r>
                  <a:rPr lang="en-US" sz="1050" b="1" dirty="0">
                    <a:solidFill>
                      <a:srgbClr val="C00000"/>
                    </a:solidFill>
                    <a:latin typeface="Trebuchet MS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1E2D9549-0EB6-E84B-9698-B9F5C73C212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938820" y="3786392"/>
                <a:ext cx="430604" cy="430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r>
                  <a:rPr lang="en-US" sz="1050" b="1" dirty="0">
                    <a:solidFill>
                      <a:srgbClr val="C00000"/>
                    </a:solidFill>
                    <a:latin typeface="Trebuchet MS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52EF2464-C8E1-FB4B-B3DC-5E5D88913971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254313" y="4951293"/>
                <a:ext cx="430604" cy="43060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txBody>
              <a:bodyPr wrap="square" rtlCol="0" anchor="ctr">
                <a:noAutofit/>
              </a:bodyPr>
              <a:lstStyle/>
              <a:p>
                <a:pPr algn="ctr" defTabSz="685800">
                  <a:defRPr/>
                </a:pPr>
                <a:r>
                  <a:rPr lang="en-US" sz="1050" b="1" dirty="0">
                    <a:solidFill>
                      <a:srgbClr val="C00000"/>
                    </a:solidFill>
                    <a:latin typeface="Trebuchet MS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</p:grpSp>
        <p:sp>
          <p:nvSpPr>
            <p:cNvPr id="3" name="TextBox 26">
              <a:extLst>
                <a:ext uri="{FF2B5EF4-FFF2-40B4-BE49-F238E27FC236}">
                  <a16:creationId xmlns:a16="http://schemas.microsoft.com/office/drawing/2014/main" id="{25BD43EA-A222-1270-5413-483723323F42}"/>
                </a:ext>
              </a:extLst>
            </p:cNvPr>
            <p:cNvSpPr txBox="1"/>
            <p:nvPr/>
          </p:nvSpPr>
          <p:spPr>
            <a:xfrm>
              <a:off x="8880108" y="2902135"/>
              <a:ext cx="1969251" cy="3077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US" sz="900" b="1" dirty="0" err="1">
                  <a:solidFill>
                    <a:srgbClr val="138967"/>
                  </a:solidFill>
                  <a:latin typeface="Trebuchet MS"/>
                  <a:ea typeface="Tahoma" panose="020B0604030504040204" pitchFamily="34" charset="0"/>
                  <a:cs typeface="Tahoma" panose="020B0604030504040204" pitchFamily="34" charset="0"/>
                </a:rPr>
                <a:t>Numero</a:t>
              </a:r>
              <a:r>
                <a:rPr lang="en-US" sz="900" b="1" dirty="0">
                  <a:solidFill>
                    <a:srgbClr val="138967"/>
                  </a:solidFill>
                  <a:latin typeface="Trebuchet MS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900" b="1" dirty="0" err="1">
                  <a:solidFill>
                    <a:srgbClr val="138967"/>
                  </a:solidFill>
                  <a:latin typeface="Trebuchet MS"/>
                  <a:ea typeface="Tahoma" panose="020B0604030504040204" pitchFamily="34" charset="0"/>
                  <a:cs typeface="Tahoma" panose="020B0604030504040204" pitchFamily="34" charset="0"/>
                </a:rPr>
                <a:t>delle</a:t>
              </a:r>
              <a:r>
                <a:rPr lang="en-US" sz="900" b="1" dirty="0">
                  <a:solidFill>
                    <a:srgbClr val="138967"/>
                  </a:solidFill>
                  <a:latin typeface="Trebuchet MS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900" b="1" dirty="0" err="1">
                  <a:solidFill>
                    <a:srgbClr val="138967"/>
                  </a:solidFill>
                  <a:latin typeface="Trebuchet MS"/>
                  <a:ea typeface="Tahoma" panose="020B0604030504040204" pitchFamily="34" charset="0"/>
                  <a:cs typeface="Tahoma" panose="020B0604030504040204" pitchFamily="34" charset="0"/>
                </a:rPr>
                <a:t>piastrine</a:t>
              </a:r>
              <a:endParaRPr lang="en-US" sz="900" b="1" dirty="0">
                <a:solidFill>
                  <a:srgbClr val="138967"/>
                </a:solidFill>
                <a:latin typeface="Trebuchet MS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Graphic 399" descr="Circle with right arrow">
              <a:extLst>
                <a:ext uri="{FF2B5EF4-FFF2-40B4-BE49-F238E27FC236}">
                  <a16:creationId xmlns:a16="http://schemas.microsoft.com/office/drawing/2014/main" id="{04935FCD-973F-B070-F0DF-B4D68FBA4471}"/>
                </a:ext>
              </a:extLst>
            </p:cNvPr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10850297" y="2856393"/>
              <a:ext cx="377611" cy="376300"/>
            </a:xfrm>
            <a:prstGeom prst="rect">
              <a:avLst/>
            </a:prstGeom>
          </p:spPr>
        </p:pic>
      </p:grpSp>
      <p:sp>
        <p:nvSpPr>
          <p:cNvPr id="48" name="TextBox 37">
            <a:extLst>
              <a:ext uri="{FF2B5EF4-FFF2-40B4-BE49-F238E27FC236}">
                <a16:creationId xmlns:a16="http://schemas.microsoft.com/office/drawing/2014/main" id="{1E01C5BE-8DBE-1049-8118-26ACC8D474C6}"/>
              </a:ext>
            </a:extLst>
          </p:cNvPr>
          <p:cNvSpPr txBox="1"/>
          <p:nvPr/>
        </p:nvSpPr>
        <p:spPr>
          <a:xfrm>
            <a:off x="2344912" y="3014457"/>
            <a:ext cx="789550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825" dirty="0" err="1">
                <a:solidFill>
                  <a:srgbClr val="C00000"/>
                </a:solidFill>
                <a:latin typeface="Trebuchet MS"/>
              </a:rPr>
              <a:t>Riduzione</a:t>
            </a:r>
            <a:r>
              <a:rPr lang="en-US" sz="825" dirty="0">
                <a:solidFill>
                  <a:srgbClr val="C00000"/>
                </a:solidFill>
                <a:latin typeface="Trebuchet MS"/>
              </a:rPr>
              <a:t> </a:t>
            </a:r>
            <a:r>
              <a:rPr lang="en-US" sz="825" dirty="0" err="1">
                <a:solidFill>
                  <a:srgbClr val="C00000"/>
                </a:solidFill>
                <a:latin typeface="Trebuchet MS"/>
              </a:rPr>
              <a:t>delle</a:t>
            </a:r>
            <a:r>
              <a:rPr lang="en-US" sz="825" dirty="0">
                <a:solidFill>
                  <a:srgbClr val="C00000"/>
                </a:solidFill>
                <a:latin typeface="Trebuchet MS"/>
              </a:rPr>
              <a:t> cellule malate</a:t>
            </a:r>
          </a:p>
        </p:txBody>
      </p:sp>
      <p:pic>
        <p:nvPicPr>
          <p:cNvPr id="49" name="Graphic 401" descr="Circle with right arrow">
            <a:extLst>
              <a:ext uri="{FF2B5EF4-FFF2-40B4-BE49-F238E27FC236}">
                <a16:creationId xmlns:a16="http://schemas.microsoft.com/office/drawing/2014/main" id="{EE70C41F-1C55-F44B-A815-6233FE492A40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3716690" y="1175701"/>
            <a:ext cx="283209" cy="282225"/>
          </a:xfrm>
          <a:prstGeom prst="rect">
            <a:avLst/>
          </a:prstGeom>
        </p:spPr>
      </p:pic>
      <p:pic>
        <p:nvPicPr>
          <p:cNvPr id="50" name="Graphic 401" descr="Circle with right arrow">
            <a:extLst>
              <a:ext uri="{FF2B5EF4-FFF2-40B4-BE49-F238E27FC236}">
                <a16:creationId xmlns:a16="http://schemas.microsoft.com/office/drawing/2014/main" id="{BEEE36FF-BC4B-844E-A821-130D2B719E5F}"/>
              </a:ext>
            </a:extLst>
          </p:cNvPr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200000">
            <a:off x="4008525" y="2001734"/>
            <a:ext cx="283209" cy="282225"/>
          </a:xfrm>
          <a:prstGeom prst="rect">
            <a:avLst/>
          </a:prstGeom>
        </p:spPr>
      </p:pic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9D38FE62-FB37-D24A-A901-CDE6E1AE95F3}"/>
              </a:ext>
            </a:extLst>
          </p:cNvPr>
          <p:cNvSpPr txBox="1"/>
          <p:nvPr/>
        </p:nvSpPr>
        <p:spPr>
          <a:xfrm>
            <a:off x="7355071" y="6498255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</a:rPr>
              <a:t>Goethert</a:t>
            </a:r>
            <a:r>
              <a:rPr lang="it-IT" sz="900" b="1" i="1" dirty="0">
                <a:solidFill>
                  <a:srgbClr val="C00000"/>
                </a:solidFill>
              </a:rPr>
              <a:t> JR, et al. Blood 2023</a:t>
            </a:r>
          </a:p>
        </p:txBody>
      </p:sp>
      <p:sp>
        <p:nvSpPr>
          <p:cNvPr id="55" name="Segnaposto contenuto 2">
            <a:extLst>
              <a:ext uri="{FF2B5EF4-FFF2-40B4-BE49-F238E27FC236}">
                <a16:creationId xmlns:a16="http://schemas.microsoft.com/office/drawing/2014/main" id="{B90CDEF0-8BCD-984E-860B-FA750FE54D2A}"/>
              </a:ext>
            </a:extLst>
          </p:cNvPr>
          <p:cNvSpPr txBox="1">
            <a:spLocks/>
          </p:cNvSpPr>
          <p:nvPr/>
        </p:nvSpPr>
        <p:spPr>
          <a:xfrm>
            <a:off x="1680281" y="3652787"/>
            <a:ext cx="6841872" cy="78263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6858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it-IT" sz="1800" b="1" dirty="0">
                <a:solidFill>
                  <a:srgbClr val="254061"/>
                </a:solidFill>
                <a:cs typeface="Arial" panose="020B0604020202020204" pitchFamily="34" charset="0"/>
              </a:rPr>
              <a:t>Studio di </a:t>
            </a:r>
            <a:r>
              <a:rPr lang="en-GB" altLang="it-IT" sz="1800" b="1" dirty="0" err="1">
                <a:solidFill>
                  <a:srgbClr val="254061"/>
                </a:solidFill>
                <a:cs typeface="Arial" panose="020B0604020202020204" pitchFamily="34" charset="0"/>
              </a:rPr>
              <a:t>fase</a:t>
            </a:r>
            <a:r>
              <a:rPr lang="en-GB" altLang="it-IT" sz="1800" b="1" dirty="0">
                <a:solidFill>
                  <a:srgbClr val="254061"/>
                </a:solidFill>
                <a:cs typeface="Arial" panose="020B0604020202020204" pitchFamily="34" charset="0"/>
              </a:rPr>
              <a:t> II: 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N=73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che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hanno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fallito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un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trattamento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, PLT </a:t>
            </a:r>
            <a:r>
              <a:rPr lang="en-US" altLang="it-IT" sz="1800" dirty="0">
                <a:solidFill>
                  <a:srgbClr val="25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&gt;450 </a:t>
            </a:r>
            <a:r>
              <a:rPr lang="en-US" altLang="it-IT" sz="1800" dirty="0">
                <a:solidFill>
                  <a:srgbClr val="25406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Symbol" pitchFamily="2" charset="2"/>
              </a:rPr>
              <a:t></a:t>
            </a:r>
            <a:r>
              <a:rPr lang="en-US" altLang="it-IT" sz="1800" dirty="0">
                <a:solidFill>
                  <a:srgbClr val="25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r>
              <a:rPr lang="en-US" altLang="it-IT" sz="1800" baseline="30000" dirty="0">
                <a:solidFill>
                  <a:srgbClr val="25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altLang="it-IT" sz="1800" dirty="0">
                <a:solidFill>
                  <a:srgbClr val="25406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/L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NZ" sz="1800" b="1" kern="600" spc="23" dirty="0">
                <a:solidFill>
                  <a:schemeClr val="accent1">
                    <a:lumMod val="50000"/>
                  </a:schemeClr>
                </a:solidFill>
              </a:rPr>
              <a:t>77% </a:t>
            </a:r>
            <a:r>
              <a:rPr lang="en-NZ" sz="1800" kern="600" spc="23" dirty="0" err="1">
                <a:solidFill>
                  <a:schemeClr val="accent1">
                    <a:lumMod val="50000"/>
                  </a:schemeClr>
                </a:solidFill>
              </a:rPr>
              <a:t>riducono</a:t>
            </a:r>
            <a:r>
              <a:rPr lang="en-NZ" sz="1800" kern="600" spc="23" dirty="0">
                <a:solidFill>
                  <a:schemeClr val="accent1">
                    <a:lumMod val="50000"/>
                  </a:schemeClr>
                </a:solidFill>
              </a:rPr>
              <a:t> le PLT </a:t>
            </a:r>
            <a:r>
              <a:rPr lang="en-NZ" sz="1800" kern="600" spc="23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≤400 </a:t>
            </a:r>
            <a:r>
              <a:rPr lang="en-NZ" sz="1800" kern="600" spc="23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 10</a:t>
            </a:r>
            <a:r>
              <a:rPr lang="en-NZ" sz="1800" kern="600" spc="23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9</a:t>
            </a:r>
            <a:r>
              <a:rPr lang="en-NZ" sz="1800" kern="600" spc="23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/L a 6 </a:t>
            </a:r>
            <a:r>
              <a:rPr lang="en-NZ" sz="1800" kern="600" spc="23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mesi</a:t>
            </a:r>
            <a:r>
              <a:rPr lang="en-NZ" sz="1800" kern="600" spc="23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, senza </a:t>
            </a:r>
            <a:r>
              <a:rPr lang="en-NZ" sz="1800" kern="600" spc="23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  <a:sym typeface="Symbol" panose="05050102010706020507" pitchFamily="18" charset="2"/>
              </a:rPr>
              <a:t>trombosi</a:t>
            </a:r>
            <a:endParaRPr lang="en-US" altLang="it-IT" sz="1800" dirty="0">
              <a:solidFill>
                <a:srgbClr val="25406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Segnale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di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riduzione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della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</a:t>
            </a:r>
            <a:r>
              <a:rPr lang="en-GB" altLang="it-IT" sz="1800" dirty="0" err="1">
                <a:solidFill>
                  <a:srgbClr val="254061"/>
                </a:solidFill>
                <a:cs typeface="Arial" panose="020B0604020202020204" pitchFamily="34" charset="0"/>
              </a:rPr>
              <a:t>mutazione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 driver (</a:t>
            </a:r>
            <a:r>
              <a:rPr lang="en-GB" altLang="it-IT" sz="1800" i="1" dirty="0">
                <a:solidFill>
                  <a:srgbClr val="254061"/>
                </a:solidFill>
                <a:cs typeface="Arial" panose="020B0604020202020204" pitchFamily="34" charset="0"/>
              </a:rPr>
              <a:t>JAK2, CALR</a:t>
            </a:r>
            <a:r>
              <a:rPr lang="en-GB" altLang="it-IT" sz="1800" dirty="0">
                <a:solidFill>
                  <a:srgbClr val="254061"/>
                </a:solidFill>
                <a:cs typeface="Arial" panose="020B0604020202020204" pitchFamily="34" charset="0"/>
              </a:rPr>
              <a:t>,..)</a:t>
            </a:r>
          </a:p>
        </p:txBody>
      </p:sp>
      <p:sp>
        <p:nvSpPr>
          <p:cNvPr id="40" name="Rettangolo con angoli arrotondati 39">
            <a:extLst>
              <a:ext uri="{FF2B5EF4-FFF2-40B4-BE49-F238E27FC236}">
                <a16:creationId xmlns:a16="http://schemas.microsoft.com/office/drawing/2014/main" id="{9FB1691F-1A9D-D845-82BC-6AC3D5A3E3B5}"/>
              </a:ext>
            </a:extLst>
          </p:cNvPr>
          <p:cNvSpPr/>
          <p:nvPr/>
        </p:nvSpPr>
        <p:spPr>
          <a:xfrm>
            <a:off x="1293951" y="3671589"/>
            <a:ext cx="6518409" cy="18083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A5F4EE3C-D5AC-064F-A881-2504B9B63833}"/>
              </a:ext>
            </a:extLst>
          </p:cNvPr>
          <p:cNvSpPr txBox="1"/>
          <p:nvPr/>
        </p:nvSpPr>
        <p:spPr>
          <a:xfrm>
            <a:off x="1110559" y="5630766"/>
            <a:ext cx="69228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Possibile inclusione in: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rgbClr val="002060"/>
                </a:solidFill>
              </a:rPr>
              <a:t>fase III in prima linea, BOME confrontato con </a:t>
            </a:r>
            <a:r>
              <a:rPr lang="it-IT" sz="1600" dirty="0" err="1">
                <a:solidFill>
                  <a:srgbClr val="002060"/>
                </a:solidFill>
              </a:rPr>
              <a:t>Idrossiurea</a:t>
            </a:r>
            <a:r>
              <a:rPr lang="it-IT" sz="1600" dirty="0">
                <a:solidFill>
                  <a:srgbClr val="002060"/>
                </a:solidFill>
              </a:rPr>
              <a:t>, in doppio cieco</a:t>
            </a:r>
          </a:p>
          <a:p>
            <a:pPr marL="285750" indent="-285750">
              <a:buFontTx/>
              <a:buChar char="-"/>
            </a:pPr>
            <a:r>
              <a:rPr lang="it-IT" sz="1600" dirty="0">
                <a:solidFill>
                  <a:srgbClr val="002060"/>
                </a:solidFill>
              </a:rPr>
              <a:t>fase III in pazienti pretrattati con </a:t>
            </a:r>
            <a:r>
              <a:rPr lang="it-IT" sz="1600" dirty="0" err="1">
                <a:solidFill>
                  <a:srgbClr val="002060"/>
                </a:solidFill>
              </a:rPr>
              <a:t>Idrossiurea</a:t>
            </a:r>
            <a:r>
              <a:rPr lang="it-IT" sz="1600" dirty="0">
                <a:solidFill>
                  <a:srgbClr val="002060"/>
                </a:solidFill>
              </a:rPr>
              <a:t>, BOME versus altra terapia</a:t>
            </a:r>
          </a:p>
        </p:txBody>
      </p:sp>
    </p:spTree>
    <p:extLst>
      <p:ext uri="{BB962C8B-B14F-4D97-AF65-F5344CB8AC3E}">
        <p14:creationId xmlns:p14="http://schemas.microsoft.com/office/powerpoint/2010/main" val="4193564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083E9-88CA-1249-9A5E-A457C1A3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54" y="3261191"/>
            <a:ext cx="8798092" cy="82462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clinici per cercare di colpire la mutazione «driver»: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INC989 (anti </a:t>
            </a:r>
            <a:r>
              <a:rPr lang="it-IT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CALR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1599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artone animato&#10;&#10;Descrizione generata automaticamente">
            <a:extLst>
              <a:ext uri="{FF2B5EF4-FFF2-40B4-BE49-F238E27FC236}">
                <a16:creationId xmlns:a16="http://schemas.microsoft.com/office/drawing/2014/main" id="{FAA751E8-A91D-F047-8A9C-E7AAF699C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61" y="1532076"/>
            <a:ext cx="4008270" cy="2659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7224ABE-E3AF-CE4D-9635-63898FBB8BEB}"/>
              </a:ext>
            </a:extLst>
          </p:cNvPr>
          <p:cNvSpPr txBox="1"/>
          <p:nvPr/>
        </p:nvSpPr>
        <p:spPr>
          <a:xfrm>
            <a:off x="4461723" y="1308226"/>
            <a:ext cx="4411416" cy="387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INC989 si lega a CALR mutata sulla superficie delle cellule della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mielofibrosi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 della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trombocitemia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e impedisce l’attivazione della via JAK-STAT, essenziale per lo sviluppo della malattia.</a:t>
            </a:r>
          </a:p>
          <a:p>
            <a:pPr>
              <a:lnSpc>
                <a:spcPct val="150000"/>
              </a:lnSpc>
            </a:pPr>
            <a:endParaRPr lang="it-IT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Infusione endovena ogni 14 giorni per 2 anni</a:t>
            </a:r>
          </a:p>
          <a:p>
            <a:pPr>
              <a:lnSpc>
                <a:spcPct val="150000"/>
              </a:lnSpc>
            </a:pPr>
            <a:endParaRPr lang="it-IT" sz="16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675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00164276-B26F-064F-9FB9-C8C539A6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513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INCA033989: </a:t>
            </a:r>
            <a:r>
              <a:rPr lang="en-GB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anticorpo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monoclonale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GB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CALR </a:t>
            </a:r>
            <a:r>
              <a:rPr lang="en-GB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mutata</a:t>
            </a:r>
            <a:endParaRPr lang="it-IT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168EEE9-8E42-2D41-905C-C8F9A65A43A2}"/>
              </a:ext>
            </a:extLst>
          </p:cNvPr>
          <p:cNvSpPr txBox="1"/>
          <p:nvPr/>
        </p:nvSpPr>
        <p:spPr>
          <a:xfrm>
            <a:off x="3701615" y="2993912"/>
            <a:ext cx="577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JAK2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74A98C2-7813-8E49-AEBE-BDD40D6CC616}"/>
              </a:ext>
            </a:extLst>
          </p:cNvPr>
          <p:cNvSpPr txBox="1"/>
          <p:nvPr/>
        </p:nvSpPr>
        <p:spPr>
          <a:xfrm>
            <a:off x="2713522" y="2864655"/>
            <a:ext cx="577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JAK2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17344E-3674-B347-8C1D-F215AC4A7CC8}"/>
              </a:ext>
            </a:extLst>
          </p:cNvPr>
          <p:cNvSpPr txBox="1"/>
          <p:nvPr/>
        </p:nvSpPr>
        <p:spPr>
          <a:xfrm>
            <a:off x="3851920" y="6586265"/>
            <a:ext cx="510289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9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Reis</a:t>
            </a:r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al, Blood 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5EE816-188F-C742-BCDA-7BE24B291793}"/>
              </a:ext>
            </a:extLst>
          </p:cNvPr>
          <p:cNvSpPr txBox="1"/>
          <p:nvPr/>
        </p:nvSpPr>
        <p:spPr>
          <a:xfrm>
            <a:off x="405206" y="4503150"/>
            <a:ext cx="8333587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corso uno studio di fase 1</a:t>
            </a:r>
          </a:p>
          <a:p>
            <a:pPr marL="107156" indent="-107156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INC989 nella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mielofibrosi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 solo, dopo JAK inibitori,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PLT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≥50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  <a:p>
            <a:pPr marL="107156" indent="-107156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INC989 nella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mielofibrosi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aggiunto 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PLT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≥75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  <a:p>
            <a:pPr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INC989 nella 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trombocitemia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da solo, resistenti/intolleranti a terapie,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PLT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≥450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  <a:p>
            <a:pPr>
              <a:lnSpc>
                <a:spcPct val="150000"/>
              </a:lnSpc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3057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CC7CAFA-8032-3740-A7A6-CA8C8DDBA176}"/>
              </a:ext>
            </a:extLst>
          </p:cNvPr>
          <p:cNvSpPr txBox="1"/>
          <p:nvPr/>
        </p:nvSpPr>
        <p:spPr>
          <a:xfrm>
            <a:off x="971600" y="1770949"/>
            <a:ext cx="7200800" cy="33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ricerca scientifica ha portato a realizzare </a:t>
            </a:r>
            <a:r>
              <a:rPr lang="it-IT" sz="202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clinici innovativi</a:t>
            </a:r>
            <a:r>
              <a:rPr lang="it-IT" sz="2025" b="1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finalizzati a comprendere i meccanismi alla base della </a:t>
            </a:r>
            <a:r>
              <a:rPr lang="it-IT" sz="2025" dirty="0" err="1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mielofibrosi</a:t>
            </a: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della policitemia e della </a:t>
            </a:r>
            <a:r>
              <a:rPr lang="it-IT" sz="2025" dirty="0" err="1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trombocitemia</a:t>
            </a: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prospettare nuove terapie efficaci</a:t>
            </a:r>
          </a:p>
          <a:p>
            <a:pPr algn="just">
              <a:lnSpc>
                <a:spcPct val="150000"/>
              </a:lnSpc>
            </a:pPr>
            <a:endParaRPr lang="it-IT" sz="2025" dirty="0">
              <a:solidFill>
                <a:srgbClr val="00376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studi clinici sono quindi il modo con cui possiamo ambire a  </a:t>
            </a:r>
            <a:r>
              <a:rPr lang="it-IT" sz="2025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personalizzare la cura </a:t>
            </a:r>
            <a:r>
              <a:rPr lang="it-IT" sz="2025" dirty="0">
                <a:solidFill>
                  <a:srgbClr val="00376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ogni paziente</a:t>
            </a:r>
          </a:p>
        </p:txBody>
      </p:sp>
    </p:spTree>
    <p:extLst>
      <p:ext uri="{BB962C8B-B14F-4D97-AF65-F5344CB8AC3E}">
        <p14:creationId xmlns:p14="http://schemas.microsoft.com/office/powerpoint/2010/main" val="2125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0ABCA4-024F-D919-C330-ADE4A19CA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5551"/>
            <a:ext cx="8229600" cy="534988"/>
          </a:xfrm>
        </p:spPr>
        <p:txBody>
          <a:bodyPr/>
          <a:lstStyle/>
          <a:p>
            <a:pPr>
              <a:defRPr/>
            </a:pPr>
            <a:r>
              <a:rPr lang="it-IT" sz="2000" i="1" dirty="0">
                <a:solidFill>
                  <a:schemeClr val="accent1">
                    <a:lumMod val="50000"/>
                  </a:schemeClr>
                </a:solidFill>
              </a:rPr>
              <a:t>Grazie dell’attenzione!</a:t>
            </a:r>
          </a:p>
        </p:txBody>
      </p:sp>
      <p:sp>
        <p:nvSpPr>
          <p:cNvPr id="122883" name="CasellaDiTesto 4">
            <a:extLst>
              <a:ext uri="{FF2B5EF4-FFF2-40B4-BE49-F238E27FC236}">
                <a16:creationId xmlns:a16="http://schemas.microsoft.com/office/drawing/2014/main" id="{B70AE07C-68AF-E350-7099-28B242E68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6830" y="5097462"/>
            <a:ext cx="38862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1600" dirty="0" err="1">
                <a:solidFill>
                  <a:srgbClr val="003767"/>
                </a:solidFill>
              </a:rPr>
              <a:t>barbara.mora@policlinico.mi.it</a:t>
            </a:r>
            <a:endParaRPr lang="it-IT" altLang="it-IT" sz="1600" dirty="0">
              <a:solidFill>
                <a:srgbClr val="003767"/>
              </a:solidFill>
            </a:endParaRPr>
          </a:p>
        </p:txBody>
      </p:sp>
      <p:pic>
        <p:nvPicPr>
          <p:cNvPr id="122884" name="Immagine 2">
            <a:extLst>
              <a:ext uri="{FF2B5EF4-FFF2-40B4-BE49-F238E27FC236}">
                <a16:creationId xmlns:a16="http://schemas.microsoft.com/office/drawing/2014/main" id="{0DDD4FD8-8EA7-2469-8BF6-8585FBB0C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59" y="1760538"/>
            <a:ext cx="5402263" cy="3295650"/>
          </a:xfrm>
          <a:prstGeom prst="rect">
            <a:avLst/>
          </a:prstGeom>
          <a:noFill/>
          <a:ln w="9525">
            <a:solidFill>
              <a:srgbClr val="00376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CE27E03-A948-3E43-8699-0590E3E410F5}"/>
              </a:ext>
            </a:extLst>
          </p:cNvPr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</a:rPr>
              <a:t>L’importanza di partecipare agli studi clinici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2C13AA6-2096-5449-87C6-39D80E203E66}"/>
              </a:ext>
            </a:extLst>
          </p:cNvPr>
          <p:cNvSpPr txBox="1"/>
          <p:nvPr/>
        </p:nvSpPr>
        <p:spPr>
          <a:xfrm>
            <a:off x="467544" y="1196752"/>
            <a:ext cx="3744416" cy="461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Partecipare a uno studio significa avere </a:t>
            </a:r>
            <a:r>
              <a:rPr lang="it-IT" b="1" dirty="0">
                <a:solidFill>
                  <a:srgbClr val="002060"/>
                </a:solidFill>
              </a:rPr>
              <a:t>accesso anticipato a terapie innovative</a:t>
            </a:r>
            <a:r>
              <a:rPr lang="it-IT" dirty="0">
                <a:solidFill>
                  <a:srgbClr val="002060"/>
                </a:solidFill>
              </a:rPr>
              <a:t>. In alcuni casi, questi nuovi trattamenti si dimostrano migliori rispetto allo standard e vengono approvati per tutti i pazienti.</a:t>
            </a:r>
          </a:p>
          <a:p>
            <a:pPr algn="just">
              <a:lnSpc>
                <a:spcPct val="150000"/>
              </a:lnSpc>
            </a:pPr>
            <a:endParaRPr lang="it-IT" i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i="1" dirty="0">
                <a:solidFill>
                  <a:srgbClr val="002060"/>
                </a:solidFill>
              </a:rPr>
              <a:t>E’ compito del medico identificare se uno studio sia adatto ad un paziente. 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endParaRPr lang="it-IT" dirty="0">
              <a:solidFill>
                <a:srgbClr val="002060"/>
              </a:solidFill>
            </a:endParaRP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9D3A15-76B4-AC4F-A663-0C6E3BF73BF8}"/>
              </a:ext>
            </a:extLst>
          </p:cNvPr>
          <p:cNvSpPr txBox="1"/>
          <p:nvPr/>
        </p:nvSpPr>
        <p:spPr>
          <a:xfrm>
            <a:off x="4716016" y="1196752"/>
            <a:ext cx="3960440" cy="3788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</a:rPr>
              <a:t>La partecipazione è </a:t>
            </a:r>
            <a:r>
              <a:rPr lang="it-IT" b="1" dirty="0">
                <a:solidFill>
                  <a:srgbClr val="002060"/>
                </a:solidFill>
              </a:rPr>
              <a:t>sempre volontaria </a:t>
            </a:r>
            <a:r>
              <a:rPr lang="it-IT" dirty="0">
                <a:solidFill>
                  <a:srgbClr val="002060"/>
                </a:solidFill>
              </a:rPr>
              <a:t>ed è possibile </a:t>
            </a:r>
            <a:r>
              <a:rPr lang="it-IT" b="1" dirty="0">
                <a:solidFill>
                  <a:srgbClr val="002060"/>
                </a:solidFill>
              </a:rPr>
              <a:t>interrompere in qualsiasi momento.  </a:t>
            </a:r>
          </a:p>
          <a:p>
            <a:pPr algn="just">
              <a:lnSpc>
                <a:spcPct val="150000"/>
              </a:lnSpc>
            </a:pPr>
            <a:endParaRPr lang="it-IT" b="1" dirty="0">
              <a:solidFill>
                <a:srgbClr val="00206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i="1" dirty="0">
                <a:solidFill>
                  <a:srgbClr val="002060"/>
                </a:solidFill>
              </a:rPr>
              <a:t>E’ compito del medico spiegare ogni aspetto del protocollo prima della firma del </a:t>
            </a:r>
            <a:r>
              <a:rPr lang="it-IT" b="1" i="1" dirty="0">
                <a:solidFill>
                  <a:srgbClr val="002060"/>
                </a:solidFill>
              </a:rPr>
              <a:t>consenso informato </a:t>
            </a:r>
            <a:r>
              <a:rPr lang="it-IT" i="1" dirty="0">
                <a:solidFill>
                  <a:srgbClr val="002060"/>
                </a:solidFill>
              </a:rPr>
              <a:t>e monitorare il paziente durante lo studio tramite un </a:t>
            </a:r>
            <a:r>
              <a:rPr lang="it-IT" b="1" i="1" dirty="0">
                <a:solidFill>
                  <a:srgbClr val="002060"/>
                </a:solidFill>
              </a:rPr>
              <a:t>team dedicato.</a:t>
            </a:r>
            <a:endParaRPr lang="it-IT" dirty="0"/>
          </a:p>
        </p:txBody>
      </p:sp>
      <p:sp>
        <p:nvSpPr>
          <p:cNvPr id="4" name="Freccia giù 3">
            <a:extLst>
              <a:ext uri="{FF2B5EF4-FFF2-40B4-BE49-F238E27FC236}">
                <a16:creationId xmlns:a16="http://schemas.microsoft.com/office/drawing/2014/main" id="{4265D0BD-314B-3F4E-87A2-50B06D1402CA}"/>
              </a:ext>
            </a:extLst>
          </p:cNvPr>
          <p:cNvSpPr/>
          <p:nvPr/>
        </p:nvSpPr>
        <p:spPr>
          <a:xfrm>
            <a:off x="2051720" y="3789040"/>
            <a:ext cx="288032" cy="3600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giù 11">
            <a:extLst>
              <a:ext uri="{FF2B5EF4-FFF2-40B4-BE49-F238E27FC236}">
                <a16:creationId xmlns:a16="http://schemas.microsoft.com/office/drawing/2014/main" id="{F2FB99C3-AE2F-594D-A454-37E2A1AA56F1}"/>
              </a:ext>
            </a:extLst>
          </p:cNvPr>
          <p:cNvSpPr/>
          <p:nvPr/>
        </p:nvSpPr>
        <p:spPr>
          <a:xfrm>
            <a:off x="6552220" y="2492896"/>
            <a:ext cx="288032" cy="360040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8D9A2E5-F38B-4641-A5ED-74EE7ACDFC80}"/>
              </a:ext>
            </a:extLst>
          </p:cNvPr>
          <p:cNvSpPr txBox="1"/>
          <p:nvPr/>
        </p:nvSpPr>
        <p:spPr>
          <a:xfrm>
            <a:off x="1367644" y="5626118"/>
            <a:ext cx="6408712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Partecipare a uno studio clinico significa essere un </a:t>
            </a:r>
            <a:r>
              <a:rPr lang="it-IT" b="1" dirty="0">
                <a:solidFill>
                  <a:srgbClr val="C00000"/>
                </a:solidFill>
              </a:rPr>
              <a:t>protagonista della ricerca</a:t>
            </a:r>
            <a:r>
              <a:rPr lang="it-IT" dirty="0">
                <a:solidFill>
                  <a:srgbClr val="C00000"/>
                </a:solidFill>
              </a:rPr>
              <a:t>. È un gesto di grande coraggio e generosità. </a:t>
            </a:r>
          </a:p>
        </p:txBody>
      </p:sp>
    </p:spTree>
    <p:extLst>
      <p:ext uri="{BB962C8B-B14F-4D97-AF65-F5344CB8AC3E}">
        <p14:creationId xmlns:p14="http://schemas.microsoft.com/office/powerpoint/2010/main" val="3010753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73616248-9E39-7241-B2C1-D637DC81223B}"/>
              </a:ext>
            </a:extLst>
          </p:cNvPr>
          <p:cNvSpPr txBox="1">
            <a:spLocks/>
          </p:cNvSpPr>
          <p:nvPr/>
        </p:nvSpPr>
        <p:spPr>
          <a:xfrm>
            <a:off x="568294" y="3179978"/>
            <a:ext cx="8007413" cy="8246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Nuovi orizzonti farmacologici nella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Mielofibrosi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09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536D3-9760-D844-89C6-7BD4DEFC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1754"/>
            <a:ext cx="9144000" cy="1743075"/>
          </a:xfrm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possiamo migliorare i risultati dei JAK inibitori?</a:t>
            </a:r>
            <a:b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F346FEE-1206-0C42-B9CB-276B9D990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552" y="1700808"/>
            <a:ext cx="8064896" cy="367240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it-IT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Ruxolitinib</a:t>
            </a:r>
            <a:r>
              <a:rPr lang="it-IT" b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e </a:t>
            </a:r>
            <a:r>
              <a:rPr lang="it-IT" b="1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Fedratinib</a:t>
            </a:r>
            <a:endParaRPr lang="it-IT" b="1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it-IT" sz="2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407194" indent="-321469">
              <a:lnSpc>
                <a:spcPct val="17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Portano ad una risposta sulla milza e sui sintomi circa nel 40% dei casi</a:t>
            </a:r>
          </a:p>
          <a:p>
            <a:pPr marL="407194" indent="-321469">
              <a:lnSpc>
                <a:spcPct val="17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Possono causare o peggiorare l’anemia tipica della </a:t>
            </a:r>
            <a:r>
              <a:rPr lang="it-IT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mielofibrosi</a:t>
            </a:r>
            <a:endParaRPr lang="it-IT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407194" indent="-321469">
              <a:lnSpc>
                <a:spcPct val="17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Si associano ad una durata mediana di risposta di circa 3 anni</a:t>
            </a:r>
          </a:p>
          <a:p>
            <a:pPr marL="407194" indent="-321469">
              <a:lnSpc>
                <a:spcPct val="170000"/>
              </a:lnSpc>
              <a:buFontTx/>
              <a:buChar char="-"/>
            </a:pPr>
            <a:r>
              <a:rPr lang="it-IT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Migliorano la </a:t>
            </a:r>
            <a:r>
              <a:rPr lang="it-IT" i="1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performance</a:t>
            </a:r>
            <a:r>
              <a:rPr lang="it-IT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del paziente da candidare al trapianto, ma non «curano» la </a:t>
            </a:r>
            <a:r>
              <a:rPr lang="it-IT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mielofibrosi</a:t>
            </a:r>
            <a:endParaRPr lang="it-IT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407194" indent="-321469">
              <a:lnSpc>
                <a:spcPct val="150000"/>
              </a:lnSpc>
              <a:buFontTx/>
              <a:buChar char="-"/>
            </a:pPr>
            <a:endParaRPr lang="it-IT" sz="2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  <a:p>
            <a:pPr marL="407194" indent="-321469">
              <a:lnSpc>
                <a:spcPct val="150000"/>
              </a:lnSpc>
              <a:buFontTx/>
              <a:buChar char="-"/>
            </a:pPr>
            <a:endParaRPr lang="it-IT" sz="2400" dirty="0">
              <a:latin typeface="+mn-lt"/>
            </a:endParaRPr>
          </a:p>
          <a:p>
            <a:pPr marL="407194" indent="-321469">
              <a:lnSpc>
                <a:spcPct val="150000"/>
              </a:lnSpc>
              <a:buFontTx/>
              <a:buChar char="-"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18EC50-76D8-034F-AD4A-4F22046D1505}"/>
              </a:ext>
            </a:extLst>
          </p:cNvPr>
          <p:cNvSpPr txBox="1"/>
          <p:nvPr/>
        </p:nvSpPr>
        <p:spPr>
          <a:xfrm>
            <a:off x="539552" y="5373216"/>
            <a:ext cx="748883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C00000"/>
                </a:solidFill>
              </a:rPr>
              <a:t>N.B. Da inizio 2025 è approvato anche il JAK inibitore </a:t>
            </a:r>
            <a:r>
              <a:rPr lang="it-IT" dirty="0" err="1">
                <a:solidFill>
                  <a:srgbClr val="C00000"/>
                </a:solidFill>
              </a:rPr>
              <a:t>Momelotinib</a:t>
            </a:r>
            <a:r>
              <a:rPr lang="it-IT" dirty="0">
                <a:solidFill>
                  <a:srgbClr val="C00000"/>
                </a:solidFill>
              </a:rPr>
              <a:t> per il trattamento della splenomegalia e dei sintomi nei pazienti anemici  </a:t>
            </a:r>
          </a:p>
        </p:txBody>
      </p:sp>
    </p:spTree>
    <p:extLst>
      <p:ext uri="{BB962C8B-B14F-4D97-AF65-F5344CB8AC3E}">
        <p14:creationId xmlns:p14="http://schemas.microsoft.com/office/powerpoint/2010/main" val="2643438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083E9-88CA-1249-9A5E-A457C1A3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8294" y="3179978"/>
            <a:ext cx="8007413" cy="82462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clinici per migliorare la prima linea: </a:t>
            </a:r>
          </a:p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combinazione di </a:t>
            </a:r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(RUX) con un altro farmaco</a:t>
            </a:r>
          </a:p>
        </p:txBody>
      </p:sp>
    </p:spTree>
    <p:extLst>
      <p:ext uri="{BB962C8B-B14F-4D97-AF65-F5344CB8AC3E}">
        <p14:creationId xmlns:p14="http://schemas.microsoft.com/office/powerpoint/2010/main" val="1547695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473EB0A-A049-9046-AF48-7F137EEE6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26" y="2300303"/>
            <a:ext cx="1933646" cy="1999071"/>
          </a:xfrm>
          <a:prstGeom prst="rect">
            <a:avLst/>
          </a:prstGeom>
        </p:spPr>
      </p:pic>
      <p:sp>
        <p:nvSpPr>
          <p:cNvPr id="10" name="CasellaDiTesto 11">
            <a:extLst>
              <a:ext uri="{FF2B5EF4-FFF2-40B4-BE49-F238E27FC236}">
                <a16:creationId xmlns:a16="http://schemas.microsoft.com/office/drawing/2014/main" id="{CEB88061-012B-5348-B306-B9B7BA707FE5}"/>
              </a:ext>
            </a:extLst>
          </p:cNvPr>
          <p:cNvSpPr txBox="1"/>
          <p:nvPr/>
        </p:nvSpPr>
        <p:spPr>
          <a:xfrm>
            <a:off x="3059832" y="1934830"/>
            <a:ext cx="5722159" cy="2639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Selinexor (SEL) l</a:t>
            </a:r>
            <a:r>
              <a:rPr lang="it-IT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ega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proteina </a:t>
            </a:r>
            <a:r>
              <a:rPr lang="it-IT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esportina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(XPO1) nel nucleo, e blocca la sua attività di esportazione di proteine fondamentali per sopprimere lo sviluppo della malattia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N=14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pazienti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hanno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ricevuto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SEL + RUX,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piastrine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≥100.000/mmc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Risposta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sulla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milza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 sui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sintomi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80% e 60% a 6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mesi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Riduzione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della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carica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allelica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di JAK2: 25% a 6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mesi</a:t>
            </a:r>
            <a:endParaRPr lang="en-US" sz="16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E6CA0D-6951-CF42-8438-41403482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2388"/>
            <a:ext cx="9144000" cy="89535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studio di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XPORT-MF-034: Selinexor + </a:t>
            </a:r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ruxolitinib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BC1145-B5F6-0C47-9094-2747B9DEF115}"/>
              </a:ext>
            </a:extLst>
          </p:cNvPr>
          <p:cNvSpPr txBox="1"/>
          <p:nvPr/>
        </p:nvSpPr>
        <p:spPr>
          <a:xfrm>
            <a:off x="2051720" y="6400588"/>
            <a:ext cx="7484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9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it-IT" sz="9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Ali et al, EHA 2023.; </a:t>
            </a:r>
            <a:r>
              <a:rPr lang="fr-FR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Tantravahi</a:t>
            </a:r>
            <a:r>
              <a:rPr lang="fr-FR" sz="900" b="1" i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 et al, ASH 2023; </a:t>
            </a:r>
            <a:r>
              <a:rPr lang="da-DK" sz="900" b="1" i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Maher et al, ASH 2023; </a:t>
            </a:r>
            <a:r>
              <a:rPr lang="da-DK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Scandura</a:t>
            </a:r>
            <a:r>
              <a:rPr lang="da-DK" sz="900" b="1" i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 et al, ASH 2023; </a:t>
            </a:r>
            <a:r>
              <a:rPr lang="fr-FR" sz="900" b="1" i="1" dirty="0" err="1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Tantravahi</a:t>
            </a:r>
            <a:r>
              <a:rPr lang="fr-FR" sz="900" b="1" i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 et al, EHA 2024</a:t>
            </a:r>
            <a:r>
              <a:rPr lang="da-DK" sz="900" b="1" i="1" dirty="0">
                <a:solidFill>
                  <a:srgbClr val="C00000"/>
                </a:solidFill>
                <a:latin typeface="Calibri" panose="020F0502020204030204" pitchFamily="34" charset="0"/>
                <a:ea typeface="ＭＳ Ｐゴシック" pitchFamily="-72" charset="-128"/>
                <a:cs typeface="Calibri" panose="020F0502020204030204" pitchFamily="34" charset="0"/>
              </a:rPr>
              <a:t> </a:t>
            </a:r>
            <a:endParaRPr lang="fr-FR" sz="900" b="1" i="1" dirty="0">
              <a:solidFill>
                <a:srgbClr val="C00000"/>
              </a:solidFill>
              <a:latin typeface="Calibri" panose="020F0502020204030204" pitchFamily="34" charset="0"/>
              <a:ea typeface="ＭＳ Ｐゴシック" pitchFamily="-72" charset="-128"/>
              <a:cs typeface="Calibri" panose="020F0502020204030204" pitchFamily="34" charset="0"/>
            </a:endParaRPr>
          </a:p>
          <a:p>
            <a:pPr algn="ctr"/>
            <a:endParaRPr lang="it-IT" sz="600" b="1" i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A913F93-1C5C-1D4D-89C3-EBCC3A0B0C8A}"/>
              </a:ext>
            </a:extLst>
          </p:cNvPr>
          <p:cNvSpPr txBox="1"/>
          <p:nvPr/>
        </p:nvSpPr>
        <p:spPr>
          <a:xfrm>
            <a:off x="848227" y="5291427"/>
            <a:ext cx="7646068" cy="7928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Possibile inclusione nella</a:t>
            </a:r>
            <a:r>
              <a:rPr lang="it-IT" sz="1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parte di fase III dello studio XPORT-MF-034</a:t>
            </a:r>
            <a:r>
              <a:rPr lang="it-IT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 +SEL confrontato con RUX +placebo (doppio cieco), </a:t>
            </a:r>
            <a:r>
              <a:rPr lang="en-US" sz="1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piastrine</a:t>
            </a:r>
            <a:r>
              <a:rPr lang="en-US" sz="16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≥100 x 10</a:t>
            </a:r>
            <a:r>
              <a:rPr lang="it-IT" sz="16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94759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942B24-C1BE-73B3-CDB5-A40CA8DB693D}"/>
              </a:ext>
            </a:extLst>
          </p:cNvPr>
          <p:cNvSpPr txBox="1"/>
          <p:nvPr/>
        </p:nvSpPr>
        <p:spPr>
          <a:xfrm>
            <a:off x="7236296" y="6525344"/>
            <a:ext cx="15712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b="1" i="1" dirty="0" err="1">
                <a:solidFill>
                  <a:srgbClr val="C00000"/>
                </a:solidFill>
              </a:rPr>
              <a:t>Mascarenhas</a:t>
            </a:r>
            <a:r>
              <a:rPr lang="it-IT" sz="900" b="1" i="1" dirty="0">
                <a:solidFill>
                  <a:srgbClr val="C00000"/>
                </a:solidFill>
              </a:rPr>
              <a:t> et al, ASH 2024</a:t>
            </a:r>
          </a:p>
        </p:txBody>
      </p:sp>
      <p:sp>
        <p:nvSpPr>
          <p:cNvPr id="12" name="Titolo 2">
            <a:extLst>
              <a:ext uri="{FF2B5EF4-FFF2-40B4-BE49-F238E27FC236}">
                <a16:creationId xmlns:a16="http://schemas.microsoft.com/office/drawing/2014/main" id="{74B0B8F1-BFFB-FF40-B997-E5A9782F7966}"/>
              </a:ext>
            </a:extLst>
          </p:cNvPr>
          <p:cNvSpPr txBox="1">
            <a:spLocks/>
          </p:cNvSpPr>
          <p:nvPr/>
        </p:nvSpPr>
        <p:spPr>
          <a:xfrm>
            <a:off x="75811" y="486815"/>
            <a:ext cx="8992377" cy="5167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400" kern="1200">
                <a:solidFill>
                  <a:srgbClr val="779EC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 defTabSz="514337"/>
            <a:r>
              <a:rPr lang="it-IT" b="1" dirty="0" err="1">
                <a:solidFill>
                  <a:srgbClr val="C00000"/>
                </a:solidFill>
                <a:latin typeface="+mn-lt"/>
              </a:rPr>
              <a:t>Navtemadlin</a:t>
            </a:r>
            <a:r>
              <a:rPr lang="it-IT" b="1" dirty="0">
                <a:solidFill>
                  <a:srgbClr val="C00000"/>
                </a:solidFill>
                <a:latin typeface="+mn-lt"/>
              </a:rPr>
              <a:t>: a breve disponibile per risposte subottimali a RUX 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202F988-6676-6F4F-B842-E19B5FD73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598109"/>
            <a:ext cx="2466676" cy="280465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2DE17B7-9C88-3148-96D5-8E0C1DCE2E63}"/>
              </a:ext>
            </a:extLst>
          </p:cNvPr>
          <p:cNvSpPr txBox="1"/>
          <p:nvPr/>
        </p:nvSpPr>
        <p:spPr>
          <a:xfrm>
            <a:off x="3260889" y="1537449"/>
            <a:ext cx="55466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002060"/>
                </a:solidFill>
              </a:rPr>
              <a:t>Navtemadlin</a:t>
            </a:r>
            <a:r>
              <a:rPr lang="it-IT" dirty="0">
                <a:solidFill>
                  <a:srgbClr val="002060"/>
                </a:solidFill>
              </a:rPr>
              <a:t> (</a:t>
            </a:r>
            <a:r>
              <a:rPr lang="it-IT" dirty="0" err="1">
                <a:solidFill>
                  <a:srgbClr val="002060"/>
                </a:solidFill>
              </a:rPr>
              <a:t>Navt</a:t>
            </a:r>
            <a:r>
              <a:rPr lang="it-IT" dirty="0">
                <a:solidFill>
                  <a:srgbClr val="002060"/>
                </a:solidFill>
              </a:rPr>
              <a:t>) inibisce MDM2, che è </a:t>
            </a:r>
            <a:r>
              <a:rPr lang="it-IT" dirty="0" err="1">
                <a:solidFill>
                  <a:srgbClr val="002060"/>
                </a:solidFill>
              </a:rPr>
              <a:t>iperespressa</a:t>
            </a:r>
            <a:r>
              <a:rPr lang="it-IT" dirty="0">
                <a:solidFill>
                  <a:srgbClr val="002060"/>
                </a:solidFill>
              </a:rPr>
              <a:t> nella </a:t>
            </a:r>
            <a:r>
              <a:rPr lang="it-IT" dirty="0" err="1">
                <a:solidFill>
                  <a:srgbClr val="002060"/>
                </a:solidFill>
              </a:rPr>
              <a:t>mielofibrosi</a:t>
            </a:r>
            <a:r>
              <a:rPr lang="it-IT" dirty="0">
                <a:solidFill>
                  <a:srgbClr val="002060"/>
                </a:solidFill>
              </a:rPr>
              <a:t>.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>
                <a:solidFill>
                  <a:srgbClr val="002060"/>
                </a:solidFill>
              </a:rPr>
              <a:t>A sua volta, MDM2 inibisce p53, che invece porterebbe alla morte delle cellule malate: in pratica, </a:t>
            </a:r>
            <a:r>
              <a:rPr lang="it-IT" dirty="0" err="1">
                <a:solidFill>
                  <a:srgbClr val="002060"/>
                </a:solidFill>
              </a:rPr>
              <a:t>Navt</a:t>
            </a:r>
            <a:r>
              <a:rPr lang="it-IT" dirty="0">
                <a:solidFill>
                  <a:srgbClr val="002060"/>
                </a:solidFill>
              </a:rPr>
              <a:t>  ripristina la funzione di p53 di sopprimere la malattia</a:t>
            </a:r>
          </a:p>
          <a:p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Navt</a:t>
            </a:r>
            <a:r>
              <a:rPr lang="it-IT" dirty="0">
                <a:solidFill>
                  <a:srgbClr val="002060"/>
                </a:solidFill>
              </a:rPr>
              <a:t> è stato studiato in pazienti non più responsivi ai JAK inibitori: riduce  la fibrosi nel midollo, la quantità della mutazione </a:t>
            </a:r>
            <a:r>
              <a:rPr lang="it-IT" i="1" dirty="0">
                <a:solidFill>
                  <a:srgbClr val="002060"/>
                </a:solidFill>
              </a:rPr>
              <a:t>JAK2</a:t>
            </a:r>
            <a:r>
              <a:rPr lang="it-IT" dirty="0">
                <a:solidFill>
                  <a:srgbClr val="002060"/>
                </a:solidFill>
              </a:rPr>
              <a:t> e il numero delle cellule circolanti malate</a:t>
            </a:r>
          </a:p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C6F263B-2049-9F4E-8E5C-3A522B5DB9D5}"/>
              </a:ext>
            </a:extLst>
          </p:cNvPr>
          <p:cNvSpPr txBox="1"/>
          <p:nvPr/>
        </p:nvSpPr>
        <p:spPr>
          <a:xfrm>
            <a:off x="748966" y="5075164"/>
            <a:ext cx="7646068" cy="12958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breve possibile inclusione nel </a:t>
            </a:r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fase III POIESIS per pazienti con risposta subottimale su milza e sintomi dopo RUX in prima linea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RUX +</a:t>
            </a:r>
            <a:r>
              <a:rPr lang="it-IT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Navt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confrontato con RUX +placebo (doppio cieco),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PLT 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≥100 x 10</a:t>
            </a:r>
            <a:r>
              <a:rPr lang="it-IT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it-IT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/L</a:t>
            </a:r>
          </a:p>
        </p:txBody>
      </p:sp>
    </p:spTree>
    <p:extLst>
      <p:ext uri="{BB962C8B-B14F-4D97-AF65-F5344CB8AC3E}">
        <p14:creationId xmlns:p14="http://schemas.microsoft.com/office/powerpoint/2010/main" val="139702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A4083E9-88CA-1249-9A5E-A457C1A39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954" y="3261191"/>
            <a:ext cx="8798092" cy="824625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it-IT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 clinici per migliorare l’anemia:</a:t>
            </a:r>
          </a:p>
          <a:p>
            <a:pPr algn="ctr"/>
            <a:r>
              <a:rPr lang="it-IT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Elritercept</a:t>
            </a:r>
            <a:endParaRPr lang="it-IT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4785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2750</Words>
  <Application>Microsoft Macintosh PowerPoint</Application>
  <PresentationFormat>Presentazione su schermo (4:3)</PresentationFormat>
  <Paragraphs>277</Paragraphs>
  <Slides>25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8" baseType="lpstr">
      <vt:lpstr>acumin-pro</vt:lpstr>
      <vt:lpstr>Aptos</vt:lpstr>
      <vt:lpstr>Arial</vt:lpstr>
      <vt:lpstr>Calibri</vt:lpstr>
      <vt:lpstr>Calibri</vt:lpstr>
      <vt:lpstr>Calibri Light</vt:lpstr>
      <vt:lpstr>Cambria</vt:lpstr>
      <vt:lpstr>Century Gothic</vt:lpstr>
      <vt:lpstr>Helvetica Neue</vt:lpstr>
      <vt:lpstr>Montserrat</vt:lpstr>
      <vt:lpstr>Roboto</vt:lpstr>
      <vt:lpstr>Trebuchet MS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possiamo migliorare i risultati dei JAK inibitori? </vt:lpstr>
      <vt:lpstr>Presentazione standard di PowerPoint</vt:lpstr>
      <vt:lpstr>Lo studio di fase I XPORT-MF-034: Selinexor + ruxolitinib</vt:lpstr>
      <vt:lpstr>Presentazione standard di PowerPoint</vt:lpstr>
      <vt:lpstr>Presentazione standard di PowerPoint</vt:lpstr>
      <vt:lpstr>Lo studio di fase II RESTORE con Elritercept </vt:lpstr>
      <vt:lpstr>Presentazione standard di PowerPoint</vt:lpstr>
      <vt:lpstr>Presentazione standard di PowerPoint</vt:lpstr>
      <vt:lpstr>Lo studio di fase I LIMBER-103 con INCB057643</vt:lpstr>
      <vt:lpstr>Presentazione standard di PowerPoint</vt:lpstr>
      <vt:lpstr>Come possiamo migliorare i risultati delle terapie approvate? </vt:lpstr>
      <vt:lpstr>Il ruolo dell’Epcidina nella policitemia vera (PV)</vt:lpstr>
      <vt:lpstr>Lo studio di fase 1/2 con Divesiran verrà presto aperto</vt:lpstr>
      <vt:lpstr>Givinostat: inibitore delle istone-deacetilasi (HDAC) </vt:lpstr>
      <vt:lpstr>Presentazione standard di PowerPoint</vt:lpstr>
      <vt:lpstr>Come possiamo migliorare i risultati delle terapie approvate? </vt:lpstr>
      <vt:lpstr>Bomedemstat (BOME) inibisce LSD1: gli studi clinici Shorespan</vt:lpstr>
      <vt:lpstr>Presentazione standard di PowerPoint</vt:lpstr>
      <vt:lpstr>INCA033989: anticorpo monoclonale contro CALR mutata</vt:lpstr>
      <vt:lpstr>Presentazione standard di PowerPoint</vt:lpstr>
      <vt:lpstr>Grazie dell’attenzione!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fanellit</dc:creator>
  <cp:lastModifiedBy>Mora Barbara</cp:lastModifiedBy>
  <cp:revision>14</cp:revision>
  <dcterms:created xsi:type="dcterms:W3CDTF">2018-04-13T11:53:07Z</dcterms:created>
  <dcterms:modified xsi:type="dcterms:W3CDTF">2025-05-16T20:58:28Z</dcterms:modified>
</cp:coreProperties>
</file>